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6" r:id="rId4"/>
    <p:sldId id="259" r:id="rId5"/>
    <p:sldId id="267" r:id="rId6"/>
    <p:sldId id="260" r:id="rId7"/>
    <p:sldId id="261" r:id="rId8"/>
    <p:sldId id="262" r:id="rId9"/>
    <p:sldId id="268"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54"/>
    <p:restoredTop sz="95153"/>
  </p:normalViewPr>
  <p:slideViewPr>
    <p:cSldViewPr snapToGrid="0" snapToObjects="1">
      <p:cViewPr varScale="1">
        <p:scale>
          <a:sx n="95" d="100"/>
          <a:sy n="95" d="100"/>
        </p:scale>
        <p:origin x="1328"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036C-A45A-2641-9212-EAE79DC6A731}" type="datetimeFigureOut">
              <a:rPr lang="en-US" smtClean="0"/>
              <a:t>4/16/20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9F7E8-31CC-6345-B26B-ACA1DD23DE2C}" type="slidenum">
              <a:rPr lang="en-US" smtClean="0"/>
              <a:t>‹#›</a:t>
            </a:fld>
            <a:endParaRPr lang="en-US"/>
          </a:p>
        </p:txBody>
      </p:sp>
    </p:spTree>
    <p:extLst>
      <p:ext uri="{BB962C8B-B14F-4D97-AF65-F5344CB8AC3E}">
        <p14:creationId xmlns:p14="http://schemas.microsoft.com/office/powerpoint/2010/main" val="36392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9F7E8-31CC-6345-B26B-ACA1DD23DE2C}" type="slidenum">
              <a:rPr lang="en-US" smtClean="0"/>
              <a:t>6</a:t>
            </a:fld>
            <a:endParaRPr lang="en-US"/>
          </a:p>
        </p:txBody>
      </p:sp>
    </p:spTree>
    <p:extLst>
      <p:ext uri="{BB962C8B-B14F-4D97-AF65-F5344CB8AC3E}">
        <p14:creationId xmlns:p14="http://schemas.microsoft.com/office/powerpoint/2010/main" val="230491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9F7E8-31CC-6345-B26B-ACA1DD23DE2C}" type="slidenum">
              <a:rPr lang="en-US" smtClean="0"/>
              <a:t>10</a:t>
            </a:fld>
            <a:endParaRPr lang="en-US"/>
          </a:p>
        </p:txBody>
      </p:sp>
    </p:spTree>
    <p:extLst>
      <p:ext uri="{BB962C8B-B14F-4D97-AF65-F5344CB8AC3E}">
        <p14:creationId xmlns:p14="http://schemas.microsoft.com/office/powerpoint/2010/main" val="294464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C9DD2-0B9D-8246-869E-839A0EA15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E83F7B-55CE-644C-881C-9DC0B6C7D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7C1A3-12CF-ED46-BD8D-1D1EFAE44981}"/>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F69B52DB-C684-8648-A508-F9CF6729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95304-CF3D-B640-9D49-ED4FC9570DB9}"/>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173253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80559-25A7-2E41-9D87-75E5AC9B41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35D7B4-C195-9C4E-A90F-EABAFC8A1A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FFC8D-79AC-E340-9E56-F5BD2A716F1C}"/>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C30833E9-9B3B-DD49-BF39-B3776C764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15226-0810-424C-9059-82C0268D7D6C}"/>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366016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B141B-47CF-A747-BE3A-3F39FCF58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2447B-A216-CD4F-BE9A-F26526E7B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DBD93-000F-8A45-9BBE-A362AC2381C9}"/>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F278FEB7-F6F7-8346-967A-8E3E461E3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A22F6-01D8-C344-B96D-B14123EC3DB1}"/>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395352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217-DAC8-B94A-919A-26592ABF13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ECF8E-DE4A-B543-9258-240CA819C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B2243-86D1-6948-8417-60832A5900D5}"/>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956021B3-F8C4-8343-BC29-4B7DF94D8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4431F-3912-284A-B6E0-7190416C1730}"/>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331432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F477-17F3-F744-AAF1-D9A7E7DC2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F0CAD-8A7C-E944-B617-F87C2BD1E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D80F-FE49-0E4B-99B5-D694A5E7A1B5}"/>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9076A6A1-232E-BA4C-AC0E-F1670EB44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FBB4E-8B2B-5246-8A3A-9C2DA96B5368}"/>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4265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04BF-17FE-6641-BB62-E2FB79B0AE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CB2AA-2133-6B44-A841-A8510614C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9E43DD-89BD-6B40-809D-EE4DC7E7DB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55A4C9-DA7D-514D-A2D5-59F817F0968D}"/>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6" name="Footer Placeholder 5">
            <a:extLst>
              <a:ext uri="{FF2B5EF4-FFF2-40B4-BE49-F238E27FC236}">
                <a16:creationId xmlns:a16="http://schemas.microsoft.com/office/drawing/2014/main" id="{A3E88969-2FFB-6C4B-9D1D-BFA7E369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85688-52C3-124D-83D0-B17AD730AFA4}"/>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7213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8A5D-6037-C84E-993D-7A42308DE4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E38077-97D6-8C47-BE1A-4ECB4C96C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CD58B8-B807-1447-B0DF-8DC0C0561C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D05E79-947A-8A4D-953C-C5ADFB6E1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3A0AC-F434-3842-BEB8-D13F530A9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878FAE-916D-794B-99D3-3390EC0F3996}"/>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8" name="Footer Placeholder 7">
            <a:extLst>
              <a:ext uri="{FF2B5EF4-FFF2-40B4-BE49-F238E27FC236}">
                <a16:creationId xmlns:a16="http://schemas.microsoft.com/office/drawing/2014/main" id="{2EB467EE-4AFC-CA45-9128-11E4808D4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6D00AA-0EB2-7D40-A768-0391DFEEC716}"/>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109789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6FF6-C0BB-2D40-9EFA-A78750645E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12B1E8-F910-B647-9B12-15BDC161E9DB}"/>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4" name="Footer Placeholder 3">
            <a:extLst>
              <a:ext uri="{FF2B5EF4-FFF2-40B4-BE49-F238E27FC236}">
                <a16:creationId xmlns:a16="http://schemas.microsoft.com/office/drawing/2014/main" id="{02CB8EE9-15BC-E242-8409-241C4B00B5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239D7B-E883-7843-B51F-B604B5BB9656}"/>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373837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264C1-65B4-B840-8355-3F392B54D3EA}"/>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3" name="Footer Placeholder 2">
            <a:extLst>
              <a:ext uri="{FF2B5EF4-FFF2-40B4-BE49-F238E27FC236}">
                <a16:creationId xmlns:a16="http://schemas.microsoft.com/office/drawing/2014/main" id="{F102E484-5870-7B4A-A235-BDA22B85C3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99FDC-C5D9-1644-93BD-D3A04C4A920B}"/>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22125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6474-638F-AA48-A26F-5550C5C06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E2417D-842B-F24C-84D1-B5B50B9A6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794AA9-E672-EF41-9EB0-C574B9817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4AA25-8528-AD48-845F-F19F19EEF65C}"/>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6" name="Footer Placeholder 5">
            <a:extLst>
              <a:ext uri="{FF2B5EF4-FFF2-40B4-BE49-F238E27FC236}">
                <a16:creationId xmlns:a16="http://schemas.microsoft.com/office/drawing/2014/main" id="{B6CAAB4E-39A2-F94A-A51A-75A46BC1C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93BB7-7412-B543-AB77-298017F335EA}"/>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151364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7FB0-3ED4-464F-B9C3-2CAC934D6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D85A85-7F8F-7841-A1C0-C4096F3AE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68997-0969-4446-8D26-CBC954470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97CF1-0D2F-3449-8150-45F1CB11B6BD}"/>
              </a:ext>
            </a:extLst>
          </p:cNvPr>
          <p:cNvSpPr>
            <a:spLocks noGrp="1"/>
          </p:cNvSpPr>
          <p:nvPr>
            <p:ph type="dt" sz="half" idx="10"/>
          </p:nvPr>
        </p:nvSpPr>
        <p:spPr/>
        <p:txBody>
          <a:bodyPr/>
          <a:lstStyle/>
          <a:p>
            <a:fld id="{BA0AC292-1CE4-DD4F-97B2-EBCA56240B46}" type="datetimeFigureOut">
              <a:rPr lang="en-US" smtClean="0"/>
              <a:t>4/16/20</a:t>
            </a:fld>
            <a:endParaRPr lang="en-US"/>
          </a:p>
        </p:txBody>
      </p:sp>
      <p:sp>
        <p:nvSpPr>
          <p:cNvPr id="6" name="Footer Placeholder 5">
            <a:extLst>
              <a:ext uri="{FF2B5EF4-FFF2-40B4-BE49-F238E27FC236}">
                <a16:creationId xmlns:a16="http://schemas.microsoft.com/office/drawing/2014/main" id="{50AEA354-F64D-4E4A-AE91-E27230A34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ACAA4-7EB0-6143-AF1D-B96FD75D92CE}"/>
              </a:ext>
            </a:extLst>
          </p:cNvPr>
          <p:cNvSpPr>
            <a:spLocks noGrp="1"/>
          </p:cNvSpPr>
          <p:nvPr>
            <p:ph type="sldNum" sz="quarter" idx="12"/>
          </p:nvPr>
        </p:nvSpPr>
        <p:spPr/>
        <p:txBody>
          <a:bodyPr/>
          <a:lstStyle/>
          <a:p>
            <a:fld id="{BCC46A27-1FA6-4B4E-82A7-ED96E14901FC}" type="slidenum">
              <a:rPr lang="en-US" smtClean="0"/>
              <a:t>‹#›</a:t>
            </a:fld>
            <a:endParaRPr lang="en-US"/>
          </a:p>
        </p:txBody>
      </p:sp>
    </p:spTree>
    <p:extLst>
      <p:ext uri="{BB962C8B-B14F-4D97-AF65-F5344CB8AC3E}">
        <p14:creationId xmlns:p14="http://schemas.microsoft.com/office/powerpoint/2010/main" val="403872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60509-C5B8-BC49-8406-3D3A54C75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B7386B-B2C5-C047-B708-C46E5909C8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A31DC-ACF8-994D-8B9C-20AAC11B2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AC292-1CE4-DD4F-97B2-EBCA56240B46}" type="datetimeFigureOut">
              <a:rPr lang="en-US" smtClean="0"/>
              <a:t>4/16/20</a:t>
            </a:fld>
            <a:endParaRPr lang="en-US"/>
          </a:p>
        </p:txBody>
      </p:sp>
      <p:sp>
        <p:nvSpPr>
          <p:cNvPr id="5" name="Footer Placeholder 4">
            <a:extLst>
              <a:ext uri="{FF2B5EF4-FFF2-40B4-BE49-F238E27FC236}">
                <a16:creationId xmlns:a16="http://schemas.microsoft.com/office/drawing/2014/main" id="{364EC544-588B-A54B-AF07-0609D5F53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554F7F-E868-014B-80E2-13BD042E1D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46A27-1FA6-4B4E-82A7-ED96E14901FC}" type="slidenum">
              <a:rPr lang="en-US" smtClean="0"/>
              <a:t>‹#›</a:t>
            </a:fld>
            <a:endParaRPr lang="en-US"/>
          </a:p>
        </p:txBody>
      </p:sp>
    </p:spTree>
    <p:extLst>
      <p:ext uri="{BB962C8B-B14F-4D97-AF65-F5344CB8AC3E}">
        <p14:creationId xmlns:p14="http://schemas.microsoft.com/office/powerpoint/2010/main" val="3891639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mailto:valerie.fako@gmail.com" TargetMode="External"/><Relationship Id="rId3" Type="http://schemas.openxmlformats.org/officeDocument/2006/relationships/slideLayout" Target="../slideLayouts/slideLayout2.xml"/><Relationship Id="rId7" Type="http://schemas.openxmlformats.org/officeDocument/2006/relationships/hyperlink" Target="mailto:jkw@northwestern.edu" TargetMode="External"/><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mkhetani@uic.edu" TargetMode="External"/><Relationship Id="rId11" Type="http://schemas.openxmlformats.org/officeDocument/2006/relationships/image" Target="../media/image8.png"/><Relationship Id="rId5" Type="http://schemas.openxmlformats.org/officeDocument/2006/relationships/hyperlink" Target="http://www.awis-chicago.org/" TargetMode="External"/><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perl.ahslabs.uic.edu/our-team/vivian-villegas/" TargetMode="External"/><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soundcloud.com/user-423131560/awis_podcast"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s://soundcloud.com/user-423131560/output"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hyperlink" Target="http://www.awis-chicago.org/scientist-of-the-mon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98969-1265-7448-AF77-08D845108F60}"/>
              </a:ext>
            </a:extLst>
          </p:cNvPr>
          <p:cNvSpPr>
            <a:spLocks noGrp="1"/>
          </p:cNvSpPr>
          <p:nvPr>
            <p:ph type="ctrTitle"/>
          </p:nvPr>
        </p:nvSpPr>
        <p:spPr>
          <a:xfrm>
            <a:off x="6538103" y="1185930"/>
            <a:ext cx="4645250" cy="2889114"/>
          </a:xfrm>
        </p:spPr>
        <p:txBody>
          <a:bodyPr anchor="b">
            <a:normAutofit/>
          </a:bodyPr>
          <a:lstStyle/>
          <a:p>
            <a:r>
              <a:rPr lang="en-US">
                <a:solidFill>
                  <a:schemeClr val="bg1"/>
                </a:solidFill>
                <a:latin typeface="Garamond" panose="02020404030301010803" pitchFamily="18" charset="0"/>
              </a:rPr>
              <a:t>Building Your</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STEM Trajectory</a:t>
            </a:r>
          </a:p>
        </p:txBody>
      </p:sp>
      <p:sp>
        <p:nvSpPr>
          <p:cNvPr id="3" name="Subtitle 2">
            <a:extLst>
              <a:ext uri="{FF2B5EF4-FFF2-40B4-BE49-F238E27FC236}">
                <a16:creationId xmlns:a16="http://schemas.microsoft.com/office/drawing/2014/main" id="{79C4A74A-2480-8F48-91BA-92C796019FB1}"/>
              </a:ext>
            </a:extLst>
          </p:cNvPr>
          <p:cNvSpPr>
            <a:spLocks noGrp="1"/>
          </p:cNvSpPr>
          <p:nvPr>
            <p:ph type="subTitle" idx="1"/>
          </p:nvPr>
        </p:nvSpPr>
        <p:spPr>
          <a:xfrm>
            <a:off x="6167848" y="4750893"/>
            <a:ext cx="5224029" cy="1147863"/>
          </a:xfrm>
        </p:spPr>
        <p:txBody>
          <a:bodyPr anchor="t">
            <a:normAutofit/>
          </a:bodyPr>
          <a:lstStyle/>
          <a:p>
            <a:r>
              <a:rPr lang="en-US" sz="2000" dirty="0">
                <a:solidFill>
                  <a:schemeClr val="bg1"/>
                </a:solidFill>
                <a:latin typeface="Garamond" panose="02020404030301010803" pitchFamily="18" charset="0"/>
                <a:cs typeface="Arial" panose="020B0604020202020204" pitchFamily="34" charset="0"/>
              </a:rPr>
              <a:t>Mary Khetani, Jill </a:t>
            </a:r>
            <a:r>
              <a:rPr lang="en-US" sz="2000" dirty="0" err="1">
                <a:solidFill>
                  <a:schemeClr val="bg1"/>
                </a:solidFill>
                <a:latin typeface="Garamond" panose="02020404030301010803" pitchFamily="18" charset="0"/>
                <a:cs typeface="Arial" panose="020B0604020202020204" pitchFamily="34" charset="0"/>
              </a:rPr>
              <a:t>Wenderott</a:t>
            </a:r>
            <a:r>
              <a:rPr lang="en-US" sz="2000" dirty="0">
                <a:solidFill>
                  <a:schemeClr val="bg1"/>
                </a:solidFill>
                <a:latin typeface="Garamond" panose="02020404030301010803" pitchFamily="18" charset="0"/>
                <a:cs typeface="Arial" panose="020B0604020202020204" pitchFamily="34" charset="0"/>
              </a:rPr>
              <a:t>, Valerie </a:t>
            </a:r>
            <a:r>
              <a:rPr lang="en-US" sz="2000" dirty="0" err="1">
                <a:solidFill>
                  <a:schemeClr val="bg1"/>
                </a:solidFill>
                <a:latin typeface="Garamond" panose="02020404030301010803" pitchFamily="18" charset="0"/>
                <a:cs typeface="Arial" panose="020B0604020202020204" pitchFamily="34" charset="0"/>
              </a:rPr>
              <a:t>Fako</a:t>
            </a:r>
            <a:r>
              <a:rPr lang="en-US" sz="2000" dirty="0">
                <a:solidFill>
                  <a:schemeClr val="bg1"/>
                </a:solidFill>
                <a:latin typeface="Garamond" panose="02020404030301010803" pitchFamily="18" charset="0"/>
                <a:cs typeface="Arial" panose="020B0604020202020204" pitchFamily="34" charset="0"/>
              </a:rPr>
              <a:t> Miller,</a:t>
            </a:r>
          </a:p>
          <a:p>
            <a:r>
              <a:rPr lang="en-US" sz="2000" dirty="0">
                <a:solidFill>
                  <a:schemeClr val="bg1"/>
                </a:solidFill>
                <a:latin typeface="Garamond" panose="02020404030301010803" pitchFamily="18" charset="0"/>
                <a:cs typeface="Arial" panose="020B0604020202020204" pitchFamily="34" charset="0"/>
              </a:rPr>
              <a:t>On behalf of Association for Women in Science Chicago Chapter</a:t>
            </a:r>
          </a:p>
        </p:txBody>
      </p:sp>
      <p:sp>
        <p:nvSpPr>
          <p:cNvPr id="35" name="Freeform: Shape 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sign&#10;&#10;Description automatically generated">
            <a:extLst>
              <a:ext uri="{FF2B5EF4-FFF2-40B4-BE49-F238E27FC236}">
                <a16:creationId xmlns:a16="http://schemas.microsoft.com/office/drawing/2014/main" id="{16A1C70D-5126-6D44-BB78-1482FE8BA516}"/>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13949" y="1783959"/>
            <a:ext cx="4236955" cy="2469989"/>
          </a:xfrm>
          <a:prstGeom prst="rect">
            <a:avLst/>
          </a:prstGeom>
          <a:no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pic>
        <p:nvPicPr>
          <p:cNvPr id="9" name="Online Media 3" descr="Recorded Sound">
            <a:hlinkClick r:id="" action="ppaction://media"/>
            <a:extLst>
              <a:ext uri="{FF2B5EF4-FFF2-40B4-BE49-F238E27FC236}">
                <a16:creationId xmlns:a16="http://schemas.microsoft.com/office/drawing/2014/main" id="{DDE29119-8A82-3A45-9578-5C858A447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933" y="5882828"/>
            <a:ext cx="812800" cy="812800"/>
          </a:xfrm>
          <a:prstGeom prst="rect">
            <a:avLst/>
          </a:prstGeom>
        </p:spPr>
      </p:pic>
    </p:spTree>
    <p:extLst>
      <p:ext uri="{BB962C8B-B14F-4D97-AF65-F5344CB8AC3E}">
        <p14:creationId xmlns:p14="http://schemas.microsoft.com/office/powerpoint/2010/main" val="2235546105"/>
      </p:ext>
    </p:extLst>
  </p:cSld>
  <p:clrMapOvr>
    <a:masterClrMapping/>
  </p:clrMapOvr>
  <mc:AlternateContent xmlns:mc="http://schemas.openxmlformats.org/markup-compatibility/2006" xmlns:p14="http://schemas.microsoft.com/office/powerpoint/2010/main">
    <mc:Choice Requires="p14">
      <p:transition spd="slow" p14:dur="2000" advTm="47094"/>
    </mc:Choice>
    <mc:Fallback xmlns="">
      <p:transition spd="slow" advTm="47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446-F007-E34F-8B3F-27760D4F6D27}"/>
              </a:ext>
            </a:extLst>
          </p:cNvPr>
          <p:cNvSpPr>
            <a:spLocks noGrp="1"/>
          </p:cNvSpPr>
          <p:nvPr>
            <p:ph type="title"/>
          </p:nvPr>
        </p:nvSpPr>
        <p:spPr/>
        <p:txBody>
          <a:bodyPr>
            <a:normAutofit fontScale="90000"/>
          </a:bodyPr>
          <a:lstStyle/>
          <a:p>
            <a:pPr algn="ctr"/>
            <a:br>
              <a:rPr lang="en-US" dirty="0">
                <a:latin typeface="Garamond" panose="02020404030301010803" pitchFamily="18" charset="0"/>
              </a:rPr>
            </a:br>
            <a:r>
              <a:rPr lang="en-US" dirty="0">
                <a:latin typeface="Garamond" panose="02020404030301010803" pitchFamily="18" charset="0"/>
              </a:rPr>
              <a:t>Stay safe, healthy, and connected!</a:t>
            </a:r>
            <a:br>
              <a:rPr lang="en-US" dirty="0">
                <a:latin typeface="Garamond" panose="02020404030301010803" pitchFamily="18" charset="0"/>
              </a:rPr>
            </a:br>
            <a:r>
              <a:rPr lang="en-US" dirty="0">
                <a:latin typeface="Garamond" panose="02020404030301010803" pitchFamily="18" charset="0"/>
                <a:hlinkClick r:id="rId5"/>
              </a:rPr>
              <a:t>www.awis-chicago.org</a:t>
            </a:r>
            <a:br>
              <a:rPr lang="en-US" dirty="0">
                <a:latin typeface="Garamond" panose="02020404030301010803" pitchFamily="18" charset="0"/>
              </a:rPr>
            </a:b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F218D120-BA62-C749-B63A-CA56D2F0DEB7}"/>
              </a:ext>
            </a:extLst>
          </p:cNvPr>
          <p:cNvSpPr>
            <a:spLocks noGrp="1"/>
          </p:cNvSpPr>
          <p:nvPr>
            <p:ph idx="1"/>
          </p:nvPr>
        </p:nvSpPr>
        <p:spPr/>
        <p:txBody>
          <a:bodyPr>
            <a:normAutofit/>
          </a:bodyPr>
          <a:lstStyle/>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r>
              <a:rPr lang="en-US" dirty="0">
                <a:latin typeface="Garamond" panose="02020404030301010803" pitchFamily="18" charset="0"/>
              </a:rPr>
              <a:t>Mary Khetani: </a:t>
            </a:r>
            <a:r>
              <a:rPr lang="en-US" dirty="0">
                <a:latin typeface="Garamond" panose="02020404030301010803" pitchFamily="18" charset="0"/>
                <a:hlinkClick r:id="rId6"/>
              </a:rPr>
              <a:t>mkhetani@uic.edu</a:t>
            </a:r>
            <a:endParaRPr lang="en-US" dirty="0">
              <a:latin typeface="Garamond" panose="02020404030301010803" pitchFamily="18" charset="0"/>
            </a:endParaRPr>
          </a:p>
          <a:p>
            <a:pPr marL="0" indent="0" algn="ctr">
              <a:buNone/>
            </a:pPr>
            <a:r>
              <a:rPr lang="en-US" dirty="0">
                <a:latin typeface="Garamond" panose="02020404030301010803" pitchFamily="18" charset="0"/>
              </a:rPr>
              <a:t>Jill </a:t>
            </a:r>
            <a:r>
              <a:rPr lang="en-US" dirty="0" err="1">
                <a:latin typeface="Garamond" panose="02020404030301010803" pitchFamily="18" charset="0"/>
              </a:rPr>
              <a:t>Wenderott</a:t>
            </a:r>
            <a:r>
              <a:rPr lang="en-US" dirty="0">
                <a:latin typeface="Garamond" panose="02020404030301010803" pitchFamily="18" charset="0"/>
              </a:rPr>
              <a:t>: </a:t>
            </a:r>
            <a:r>
              <a:rPr lang="en-US" dirty="0">
                <a:latin typeface="Garamond" panose="02020404030301010803" pitchFamily="18" charset="0"/>
                <a:hlinkClick r:id="rId7"/>
              </a:rPr>
              <a:t>jkw@northwestern.edu</a:t>
            </a:r>
            <a:endParaRPr lang="en-US" dirty="0">
              <a:latin typeface="Garamond" panose="02020404030301010803" pitchFamily="18" charset="0"/>
            </a:endParaRPr>
          </a:p>
          <a:p>
            <a:pPr marL="0" indent="0" algn="ctr">
              <a:buNone/>
            </a:pPr>
            <a:r>
              <a:rPr lang="en-US" dirty="0">
                <a:latin typeface="Garamond" panose="02020404030301010803" pitchFamily="18" charset="0"/>
              </a:rPr>
              <a:t>Valerie </a:t>
            </a:r>
            <a:r>
              <a:rPr lang="en-US" dirty="0" err="1">
                <a:latin typeface="Garamond" panose="02020404030301010803" pitchFamily="18" charset="0"/>
              </a:rPr>
              <a:t>Fako</a:t>
            </a:r>
            <a:r>
              <a:rPr lang="en-US" dirty="0">
                <a:latin typeface="Garamond" panose="02020404030301010803" pitchFamily="18" charset="0"/>
              </a:rPr>
              <a:t> Miller: </a:t>
            </a:r>
            <a:r>
              <a:rPr lang="en-US" dirty="0">
                <a:latin typeface="Garamond" panose="02020404030301010803" pitchFamily="18" charset="0"/>
                <a:hlinkClick r:id="rId8"/>
              </a:rPr>
              <a:t>valerie.fako@gmail.com</a:t>
            </a: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p:txBody>
      </p:sp>
      <p:pic>
        <p:nvPicPr>
          <p:cNvPr id="4" name="Picture 3" descr="A close up of a sign&#10;&#10;Description automatically generated">
            <a:extLst>
              <a:ext uri="{FF2B5EF4-FFF2-40B4-BE49-F238E27FC236}">
                <a16:creationId xmlns:a16="http://schemas.microsoft.com/office/drawing/2014/main" id="{D8EB6875-6F12-7E4B-A206-DEAACF8D0450}"/>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3977522" y="1825625"/>
            <a:ext cx="4236955" cy="2469989"/>
          </a:xfrm>
          <a:prstGeom prst="rect">
            <a:avLst/>
          </a:prstGeom>
          <a:no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D400582C-A89D-654D-A51D-EFF0088AE5DE}"/>
              </a:ext>
            </a:extLst>
          </p:cNvPr>
          <p:cNvPicPr>
            <a:picLocks noChangeAspect="1"/>
          </p:cNvPicPr>
          <p:nvPr/>
        </p:nvPicPr>
        <p:blipFill>
          <a:blip r:embed="rId10"/>
          <a:stretch>
            <a:fillRect/>
          </a:stretch>
        </p:blipFill>
        <p:spPr>
          <a:xfrm>
            <a:off x="185869" y="5999791"/>
            <a:ext cx="702633" cy="745235"/>
          </a:xfrm>
          <a:prstGeom prst="rect">
            <a:avLst/>
          </a:prstGeom>
        </p:spPr>
      </p:pic>
      <p:pic>
        <p:nvPicPr>
          <p:cNvPr id="10" name="Picture 9" descr="A picture containing drawing, room&#10;&#10;Description automatically generated">
            <a:extLst>
              <a:ext uri="{FF2B5EF4-FFF2-40B4-BE49-F238E27FC236}">
                <a16:creationId xmlns:a16="http://schemas.microsoft.com/office/drawing/2014/main" id="{0266F76D-E315-724C-9668-1EA4938A8994}"/>
              </a:ext>
            </a:extLst>
          </p:cNvPr>
          <p:cNvPicPr>
            <a:picLocks noChangeAspect="1"/>
          </p:cNvPicPr>
          <p:nvPr/>
        </p:nvPicPr>
        <p:blipFill>
          <a:blip r:embed="rId11"/>
          <a:stretch>
            <a:fillRect/>
          </a:stretch>
        </p:blipFill>
        <p:spPr>
          <a:xfrm>
            <a:off x="1146418" y="5971754"/>
            <a:ext cx="788829" cy="841022"/>
          </a:xfrm>
          <a:prstGeom prst="rect">
            <a:avLst/>
          </a:prstGeom>
        </p:spPr>
      </p:pic>
      <p:pic>
        <p:nvPicPr>
          <p:cNvPr id="5" name="Online Media 4" descr="Recorded Sound">
            <a:hlinkClick r:id="" action="ppaction://media"/>
            <a:extLst>
              <a:ext uri="{FF2B5EF4-FFF2-40B4-BE49-F238E27FC236}">
                <a16:creationId xmlns:a16="http://schemas.microsoft.com/office/drawing/2014/main" id="{1D83AFFB-8CB5-1B46-A75A-5127EEFF5B0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93331" y="5932226"/>
            <a:ext cx="812800" cy="812800"/>
          </a:xfrm>
          <a:prstGeom prst="rect">
            <a:avLst/>
          </a:prstGeom>
        </p:spPr>
      </p:pic>
    </p:spTree>
    <p:extLst>
      <p:ext uri="{BB962C8B-B14F-4D97-AF65-F5344CB8AC3E}">
        <p14:creationId xmlns:p14="http://schemas.microsoft.com/office/powerpoint/2010/main" val="2806852882"/>
      </p:ext>
    </p:extLst>
  </p:cSld>
  <p:clrMapOvr>
    <a:masterClrMapping/>
  </p:clrMapOvr>
  <mc:AlternateContent xmlns:mc="http://schemas.openxmlformats.org/markup-compatibility/2006" xmlns:p14="http://schemas.microsoft.com/office/powerpoint/2010/main">
    <mc:Choice Requires="p14">
      <p:transition spd="slow" p14:dur="2000" advTm="49149"/>
    </mc:Choice>
    <mc:Fallback xmlns="">
      <p:transition spd="slow" advTm="491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FE1A9-9514-F14A-A2C2-148AF09723B2}"/>
              </a:ext>
            </a:extLst>
          </p:cNvPr>
          <p:cNvSpPr>
            <a:spLocks noGrp="1"/>
          </p:cNvSpPr>
          <p:nvPr>
            <p:ph idx="1"/>
          </p:nvPr>
        </p:nvSpPr>
        <p:spPr/>
        <p:txBody>
          <a:bodyPr/>
          <a:lstStyle/>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r>
              <a:rPr lang="en-US" dirty="0">
                <a:solidFill>
                  <a:schemeClr val="bg1"/>
                </a:solidFill>
                <a:latin typeface="Garamond" panose="02020404030301010803" pitchFamily="18" charset="0"/>
              </a:rPr>
              <a:t>Sometimes courage is the quiet voice at the end of the day saying, “I will try again tomorrow” -- </a:t>
            </a:r>
            <a:r>
              <a:rPr lang="en-US" dirty="0" err="1">
                <a:solidFill>
                  <a:schemeClr val="bg1"/>
                </a:solidFill>
                <a:latin typeface="Garamond" panose="02020404030301010803" pitchFamily="18" charset="0"/>
              </a:rPr>
              <a:t>Radmacher</a:t>
            </a:r>
            <a:endParaRPr lang="en-US" dirty="0">
              <a:solidFill>
                <a:schemeClr val="bg1"/>
              </a:solidFill>
              <a:latin typeface="Garamond" panose="02020404030301010803" pitchFamily="18" charset="0"/>
            </a:endParaRPr>
          </a:p>
        </p:txBody>
      </p:sp>
      <p:pic>
        <p:nvPicPr>
          <p:cNvPr id="4" name="Online Media 3" descr="Recorded Sound">
            <a:hlinkClick r:id="" action="ppaction://media"/>
            <a:extLst>
              <a:ext uri="{FF2B5EF4-FFF2-40B4-BE49-F238E27FC236}">
                <a16:creationId xmlns:a16="http://schemas.microsoft.com/office/drawing/2014/main" id="{897F0B08-A66E-9245-8F15-A27C7CD947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84010"/>
            <a:ext cx="812800" cy="812800"/>
          </a:xfrm>
          <a:prstGeom prst="rect">
            <a:avLst/>
          </a:prstGeom>
        </p:spPr>
      </p:pic>
    </p:spTree>
    <p:extLst>
      <p:ext uri="{BB962C8B-B14F-4D97-AF65-F5344CB8AC3E}">
        <p14:creationId xmlns:p14="http://schemas.microsoft.com/office/powerpoint/2010/main" val="234668082"/>
      </p:ext>
    </p:extLst>
  </p:cSld>
  <p:clrMapOvr>
    <a:masterClrMapping/>
  </p:clrMapOvr>
  <mc:AlternateContent xmlns:mc="http://schemas.openxmlformats.org/markup-compatibility/2006" xmlns:p14="http://schemas.microsoft.com/office/powerpoint/2010/main">
    <mc:Choice Requires="p14">
      <p:transition spd="slow" p14:dur="2000" advTm="11144"/>
    </mc:Choice>
    <mc:Fallback xmlns="">
      <p:transition spd="slow" advTm="11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93628A-4A26-42A6-859F-D1C95150A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1D707-5E7F-4B7C-910D-94A83595D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0C34B8-58F7-3E44-BC7B-B8F1C6D6E4E6}"/>
              </a:ext>
            </a:extLst>
          </p:cNvPr>
          <p:cNvSpPr>
            <a:spLocks noGrp="1"/>
          </p:cNvSpPr>
          <p:nvPr>
            <p:ph idx="1"/>
          </p:nvPr>
        </p:nvSpPr>
        <p:spPr>
          <a:xfrm>
            <a:off x="914400" y="1375370"/>
            <a:ext cx="6211957" cy="3563550"/>
          </a:xfrm>
        </p:spPr>
        <p:txBody>
          <a:bodyPr>
            <a:noAutofit/>
          </a:bodyPr>
          <a:lstStyle/>
          <a:p>
            <a:pPr marL="0" indent="0">
              <a:buNone/>
            </a:pPr>
            <a:r>
              <a:rPr lang="en-US" i="1" dirty="0">
                <a:latin typeface="Garamond" panose="02020404030301010803" pitchFamily="18" charset="0"/>
              </a:rPr>
              <a:t>“I graduated high school when the show CSI was all the rage, so my plan was to major in chemistry and become a forensic scientist. I did end up majoring in chemistry, but decided to pursue graduate school instead. A career is a long journey and rarely follows a linear path, so my advice is to not be afraid to take chances and look at opportunities outside your comfort zone.” </a:t>
            </a:r>
          </a:p>
          <a:p>
            <a:pPr marL="0" indent="0">
              <a:buNone/>
            </a:pPr>
            <a:endParaRPr lang="en-US" i="1" dirty="0">
              <a:latin typeface="Garamond" panose="02020404030301010803" pitchFamily="18" charset="0"/>
            </a:endParaRPr>
          </a:p>
          <a:p>
            <a:pPr marL="0" indent="0">
              <a:buNone/>
            </a:pPr>
            <a:r>
              <a:rPr lang="en-US" i="1" dirty="0">
                <a:latin typeface="Garamond" panose="02020404030301010803" pitchFamily="18" charset="0"/>
              </a:rPr>
              <a:t>– Valerie </a:t>
            </a:r>
            <a:r>
              <a:rPr lang="en-US" i="1" dirty="0" err="1">
                <a:latin typeface="Garamond" panose="02020404030301010803" pitchFamily="18" charset="0"/>
              </a:rPr>
              <a:t>Fako</a:t>
            </a:r>
            <a:r>
              <a:rPr lang="en-US" i="1" dirty="0">
                <a:latin typeface="Garamond" panose="02020404030301010803" pitchFamily="18" charset="0"/>
              </a:rPr>
              <a:t> Miller</a:t>
            </a:r>
          </a:p>
        </p:txBody>
      </p:sp>
      <p:pic>
        <p:nvPicPr>
          <p:cNvPr id="5" name="Picture 4" descr="A group of people in a room&#10;&#10;Description automatically generated">
            <a:extLst>
              <a:ext uri="{FF2B5EF4-FFF2-40B4-BE49-F238E27FC236}">
                <a16:creationId xmlns:a16="http://schemas.microsoft.com/office/drawing/2014/main" id="{4C302B6D-62E4-8849-81A2-E85F024602E7}"/>
              </a:ext>
            </a:extLst>
          </p:cNvPr>
          <p:cNvPicPr>
            <a:picLocks noChangeAspect="1"/>
          </p:cNvPicPr>
          <p:nvPr/>
        </p:nvPicPr>
        <p:blipFill rotWithShape="1">
          <a:blip r:embed="rId4"/>
          <a:srcRect r="4697" b="2"/>
          <a:stretch/>
        </p:blipFill>
        <p:spPr>
          <a:xfrm>
            <a:off x="7315201" y="0"/>
            <a:ext cx="4876800" cy="6868506"/>
          </a:xfrm>
          <a:prstGeom prst="rect">
            <a:avLst/>
          </a:prstGeom>
          <a:effectLst>
            <a:outerShdw blurRad="406400" dist="317500" dir="5400000" sx="89000" sy="89000" rotWithShape="0">
              <a:prstClr val="black">
                <a:alpha val="15000"/>
              </a:prstClr>
            </a:outerShdw>
          </a:effectLst>
        </p:spPr>
      </p:pic>
      <p:pic>
        <p:nvPicPr>
          <p:cNvPr id="2" name="Online Media 1" descr="Recorded Sound">
            <a:hlinkClick r:id="" action="ppaction://media"/>
            <a:extLst>
              <a:ext uri="{FF2B5EF4-FFF2-40B4-BE49-F238E27FC236}">
                <a16:creationId xmlns:a16="http://schemas.microsoft.com/office/drawing/2014/main" id="{74F533A5-D2A8-FC41-A88D-804B53FA6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506" y="5962650"/>
            <a:ext cx="812800" cy="812800"/>
          </a:xfrm>
          <a:prstGeom prst="rect">
            <a:avLst/>
          </a:prstGeom>
        </p:spPr>
      </p:pic>
    </p:spTree>
    <p:extLst>
      <p:ext uri="{BB962C8B-B14F-4D97-AF65-F5344CB8AC3E}">
        <p14:creationId xmlns:p14="http://schemas.microsoft.com/office/powerpoint/2010/main" val="1210535443"/>
      </p:ext>
    </p:extLst>
  </p:cSld>
  <p:clrMapOvr>
    <a:masterClrMapping/>
  </p:clrMapOvr>
  <mc:AlternateContent xmlns:mc="http://schemas.openxmlformats.org/markup-compatibility/2006" xmlns:p14="http://schemas.microsoft.com/office/powerpoint/2010/main">
    <mc:Choice Requires="p14">
      <p:transition spd="slow" p14:dur="2000" advTm="49371"/>
    </mc:Choice>
    <mc:Fallback xmlns="">
      <p:transition spd="slow" advTm="49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person with pink hair taking a selfie&#10;&#10;Description automatically generated">
            <a:extLst>
              <a:ext uri="{FF2B5EF4-FFF2-40B4-BE49-F238E27FC236}">
                <a16:creationId xmlns:a16="http://schemas.microsoft.com/office/drawing/2014/main" id="{49C7DC04-0B58-E140-A620-68DE71675585}"/>
              </a:ext>
            </a:extLst>
          </p:cNvPr>
          <p:cNvPicPr>
            <a:picLocks noChangeAspect="1"/>
          </p:cNvPicPr>
          <p:nvPr/>
        </p:nvPicPr>
        <p:blipFill rotWithShape="1">
          <a:blip r:embed="rId4"/>
          <a:srcRect r="2" b="1250"/>
          <a:stretch/>
        </p:blipFill>
        <p:spPr>
          <a:xfrm>
            <a:off x="7556429" y="0"/>
            <a:ext cx="4635571" cy="6857990"/>
          </a:xfrm>
          <a:prstGeom prst="rect">
            <a:avLst/>
          </a:prstGeom>
          <a:effectLst/>
        </p:spPr>
      </p:pic>
      <p:sp>
        <p:nvSpPr>
          <p:cNvPr id="6" name="Rectangle 5">
            <a:extLst>
              <a:ext uri="{FF2B5EF4-FFF2-40B4-BE49-F238E27FC236}">
                <a16:creationId xmlns:a16="http://schemas.microsoft.com/office/drawing/2014/main" id="{34E6D5DD-1896-1B45-99EE-D7C4B8F88568}"/>
              </a:ext>
            </a:extLst>
          </p:cNvPr>
          <p:cNvSpPr/>
          <p:nvPr/>
        </p:nvSpPr>
        <p:spPr>
          <a:xfrm>
            <a:off x="338639" y="1245830"/>
            <a:ext cx="7010400" cy="4832092"/>
          </a:xfrm>
          <a:prstGeom prst="rect">
            <a:avLst/>
          </a:prstGeom>
        </p:spPr>
        <p:txBody>
          <a:bodyPr wrap="square">
            <a:spAutoFit/>
          </a:bodyPr>
          <a:lstStyle/>
          <a:p>
            <a:endParaRPr lang="en-US" sz="2800" i="1" dirty="0"/>
          </a:p>
          <a:p>
            <a:r>
              <a:rPr lang="en-US" sz="2800" i="1" dirty="0">
                <a:latin typeface="Garamond" panose="02020404030301010803" pitchFamily="18" charset="0"/>
              </a:rPr>
              <a:t>My plans upon my high school graduation were to major in geology, without realizing how much I would eventually find Geology 101 to not be my best fit. My advice: be open to new opportunities and ideas. You may be surprised to find new passions, which change your whole career and life trajectory. Without a random survey class and a summer research experience, I would have never majored in physics nor attended graduate school.” </a:t>
            </a:r>
          </a:p>
          <a:p>
            <a:endParaRPr lang="en-US" sz="2800" i="1" dirty="0">
              <a:latin typeface="Garamond" panose="02020404030301010803" pitchFamily="18" charset="0"/>
            </a:endParaRPr>
          </a:p>
          <a:p>
            <a:r>
              <a:rPr lang="en-US" sz="2800" i="1" dirty="0">
                <a:latin typeface="Garamond" panose="02020404030301010803" pitchFamily="18" charset="0"/>
              </a:rPr>
              <a:t>- Jill </a:t>
            </a:r>
            <a:r>
              <a:rPr lang="en-US" sz="2800" i="1" dirty="0" err="1">
                <a:latin typeface="Garamond" panose="02020404030301010803" pitchFamily="18" charset="0"/>
              </a:rPr>
              <a:t>Wenderott</a:t>
            </a:r>
            <a:r>
              <a:rPr lang="en-US" sz="2800" i="1" dirty="0">
                <a:latin typeface="Garamond" panose="02020404030301010803" pitchFamily="18" charset="0"/>
              </a:rPr>
              <a:t>, PhD </a:t>
            </a:r>
          </a:p>
        </p:txBody>
      </p:sp>
      <p:pic>
        <p:nvPicPr>
          <p:cNvPr id="3" name="Online Media 2" descr="Recorded Sound">
            <a:hlinkClick r:id="" action="ppaction://media"/>
            <a:extLst>
              <a:ext uri="{FF2B5EF4-FFF2-40B4-BE49-F238E27FC236}">
                <a16:creationId xmlns:a16="http://schemas.microsoft.com/office/drawing/2014/main" id="{F7640CC9-2C41-3E49-95E0-F0939CD63C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5012" y="5819588"/>
            <a:ext cx="812800" cy="812800"/>
          </a:xfrm>
          <a:prstGeom prst="rect">
            <a:avLst/>
          </a:prstGeom>
        </p:spPr>
      </p:pic>
    </p:spTree>
    <p:extLst>
      <p:ext uri="{BB962C8B-B14F-4D97-AF65-F5344CB8AC3E}">
        <p14:creationId xmlns:p14="http://schemas.microsoft.com/office/powerpoint/2010/main" val="343584435"/>
      </p:ext>
    </p:extLst>
  </p:cSld>
  <p:clrMapOvr>
    <a:masterClrMapping/>
  </p:clrMapOvr>
  <mc:AlternateContent xmlns:mc="http://schemas.openxmlformats.org/markup-compatibility/2006" xmlns:p14="http://schemas.microsoft.com/office/powerpoint/2010/main">
    <mc:Choice Requires="p14">
      <p:transition spd="slow" p14:dur="2000" advTm="42452"/>
    </mc:Choice>
    <mc:Fallback xmlns="">
      <p:transition spd="slow" advTm="42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8D3A35DF-885D-3B43-A1C7-71FDF556B7F2}"/>
              </a:ext>
            </a:extLst>
          </p:cNvPr>
          <p:cNvPicPr>
            <a:picLocks noChangeAspect="1"/>
          </p:cNvPicPr>
          <p:nvPr/>
        </p:nvPicPr>
        <p:blipFill>
          <a:blip r:embed="rId4"/>
          <a:stretch>
            <a:fillRect/>
          </a:stretch>
        </p:blipFill>
        <p:spPr>
          <a:xfrm>
            <a:off x="7177087" y="0"/>
            <a:ext cx="5014913" cy="6858000"/>
          </a:xfrm>
          <a:prstGeom prst="rect">
            <a:avLst/>
          </a:prstGeom>
        </p:spPr>
      </p:pic>
      <p:sp>
        <p:nvSpPr>
          <p:cNvPr id="7" name="Rectangle 6">
            <a:extLst>
              <a:ext uri="{FF2B5EF4-FFF2-40B4-BE49-F238E27FC236}">
                <a16:creationId xmlns:a16="http://schemas.microsoft.com/office/drawing/2014/main" id="{876A693A-AB4B-644D-830A-BB34B332F38C}"/>
              </a:ext>
            </a:extLst>
          </p:cNvPr>
          <p:cNvSpPr/>
          <p:nvPr/>
        </p:nvSpPr>
        <p:spPr>
          <a:xfrm>
            <a:off x="166686" y="-248479"/>
            <a:ext cx="6860280" cy="7540526"/>
          </a:xfrm>
          <a:prstGeom prst="rect">
            <a:avLst/>
          </a:prstGeom>
        </p:spPr>
        <p:txBody>
          <a:bodyPr wrap="square">
            <a:spAutoFit/>
          </a:bodyPr>
          <a:lstStyle/>
          <a:p>
            <a:endParaRPr lang="en-US" sz="2400" i="1" dirty="0"/>
          </a:p>
          <a:p>
            <a:r>
              <a:rPr lang="en-US" sz="2400" i="1" dirty="0">
                <a:latin typeface="Garamond" panose="02020404030301010803" pitchFamily="18" charset="0"/>
              </a:rPr>
              <a:t>“I grew up in a low-income immigrant household and counted down the years until HS graduation. I watched ER without fail during my senior year of HS, and had big plans to become a pediatrician and work for UNICEF … I even had a UNICEF poster on my dorm room wall. My college advisors challenged me to earn course credits for learning through service and research. I took this challenge and got placed at an urban early intervention center serving children with disabilities and their families. For more than a year, I was mentored to discover the magic of pediatric rehabilitation teams. I also got placed in a stroke research lab, though I was a major lab hazard, and spent more than a year being mentored to discover how science bolsters clinical practice. Today, I conduct research to improve rehabilitation for children and families. My advice: Life is a puzzle. Every piece fits. Aim high and dig deep in all sorts of directions and with mentorship, so that you have lots of quality pieces for your masterpiece.” </a:t>
            </a:r>
          </a:p>
          <a:p>
            <a:pPr marL="457200" indent="-457200">
              <a:buFontTx/>
              <a:buChar char="-"/>
            </a:pPr>
            <a:r>
              <a:rPr lang="en-US" sz="2400" i="1" dirty="0">
                <a:latin typeface="Garamond" panose="02020404030301010803" pitchFamily="18" charset="0"/>
              </a:rPr>
              <a:t>Mary Khetani, ScD, OTR/L </a:t>
            </a:r>
          </a:p>
          <a:p>
            <a:endParaRPr lang="en-US" sz="2800" i="1" dirty="0">
              <a:latin typeface="Garamond" panose="02020404030301010803" pitchFamily="18" charset="0"/>
            </a:endParaRPr>
          </a:p>
        </p:txBody>
      </p:sp>
      <p:pic>
        <p:nvPicPr>
          <p:cNvPr id="2" name="Online Media 1" descr="Recorded Sound">
            <a:hlinkClick r:id="" action="ppaction://media"/>
            <a:extLst>
              <a:ext uri="{FF2B5EF4-FFF2-40B4-BE49-F238E27FC236}">
                <a16:creationId xmlns:a16="http://schemas.microsoft.com/office/drawing/2014/main" id="{5CCE15F5-F42F-694A-BFE7-10084F21F1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9420" y="5886525"/>
            <a:ext cx="812800" cy="812800"/>
          </a:xfrm>
          <a:prstGeom prst="rect">
            <a:avLst/>
          </a:prstGeom>
        </p:spPr>
      </p:pic>
    </p:spTree>
    <p:extLst>
      <p:ext uri="{BB962C8B-B14F-4D97-AF65-F5344CB8AC3E}">
        <p14:creationId xmlns:p14="http://schemas.microsoft.com/office/powerpoint/2010/main" val="3640339149"/>
      </p:ext>
    </p:extLst>
  </p:cSld>
  <p:clrMapOvr>
    <a:masterClrMapping/>
  </p:clrMapOvr>
  <mc:AlternateContent xmlns:mc="http://schemas.openxmlformats.org/markup-compatibility/2006" xmlns:p14="http://schemas.microsoft.com/office/powerpoint/2010/main">
    <mc:Choice Requires="p14">
      <p:transition spd="slow" p14:dur="2000" advTm="79077"/>
    </mc:Choice>
    <mc:Fallback xmlns="">
      <p:transition spd="slow" advTm="790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D16ABD9E-D19C-8B4C-A518-BB29A200167F}"/>
              </a:ext>
            </a:extLst>
          </p:cNvPr>
          <p:cNvPicPr>
            <a:picLocks noChangeAspect="1"/>
          </p:cNvPicPr>
          <p:nvPr/>
        </p:nvPicPr>
        <p:blipFill>
          <a:blip r:embed="rId5"/>
          <a:stretch>
            <a:fillRect/>
          </a:stretch>
        </p:blipFill>
        <p:spPr>
          <a:xfrm>
            <a:off x="3585669" y="891540"/>
            <a:ext cx="5071110" cy="5071110"/>
          </a:xfrm>
          <a:prstGeom prst="rect">
            <a:avLst/>
          </a:prstGeom>
        </p:spPr>
      </p:pic>
      <p:sp>
        <p:nvSpPr>
          <p:cNvPr id="7" name="TextBox 6">
            <a:extLst>
              <a:ext uri="{FF2B5EF4-FFF2-40B4-BE49-F238E27FC236}">
                <a16:creationId xmlns:a16="http://schemas.microsoft.com/office/drawing/2014/main" id="{08948897-B319-0140-964A-176254A02E6C}"/>
              </a:ext>
            </a:extLst>
          </p:cNvPr>
          <p:cNvSpPr txBox="1"/>
          <p:nvPr/>
        </p:nvSpPr>
        <p:spPr>
          <a:xfrm>
            <a:off x="1240972" y="6045884"/>
            <a:ext cx="6400800" cy="646331"/>
          </a:xfrm>
          <a:prstGeom prst="rect">
            <a:avLst/>
          </a:prstGeom>
          <a:noFill/>
        </p:spPr>
        <p:txBody>
          <a:bodyPr wrap="square" rtlCol="0">
            <a:spAutoFit/>
          </a:bodyPr>
          <a:lstStyle/>
          <a:p>
            <a:r>
              <a:rPr lang="en-US" dirty="0">
                <a:solidFill>
                  <a:schemeClr val="bg1"/>
                </a:solidFill>
                <a:latin typeface="Garamond" panose="02020404030301010803" pitchFamily="18" charset="0"/>
              </a:rPr>
              <a:t>Logo credit: </a:t>
            </a:r>
            <a:r>
              <a:rPr lang="en-US" dirty="0">
                <a:solidFill>
                  <a:schemeClr val="bg1"/>
                </a:solidFill>
                <a:latin typeface="Garamond" panose="02020404030301010803" pitchFamily="18" charset="0"/>
                <a:hlinkClick r:id="rId6">
                  <a:extLst>
                    <a:ext uri="{A12FA001-AC4F-418D-AE19-62706E023703}">
                      <ahyp:hlinkClr xmlns:ahyp="http://schemas.microsoft.com/office/drawing/2018/hyperlinkcolor" val="tx"/>
                    </a:ext>
                  </a:extLst>
                </a:hlinkClick>
              </a:rPr>
              <a:t>Vivian Villegas</a:t>
            </a:r>
            <a:r>
              <a:rPr lang="en-US" dirty="0">
                <a:solidFill>
                  <a:schemeClr val="bg1"/>
                </a:solidFill>
                <a:latin typeface="Garamond" panose="02020404030301010803" pitchFamily="18" charset="0"/>
              </a:rPr>
              <a:t>, MS, OTR/L, clinical doctoral student in occupational therapy at University of Illinois at Chicago</a:t>
            </a:r>
          </a:p>
        </p:txBody>
      </p:sp>
      <p:pic>
        <p:nvPicPr>
          <p:cNvPr id="3" name="Online Media 2" descr="Recorded Sound">
            <a:hlinkClick r:id="" action="ppaction://media"/>
            <a:extLst>
              <a:ext uri="{FF2B5EF4-FFF2-40B4-BE49-F238E27FC236}">
                <a16:creationId xmlns:a16="http://schemas.microsoft.com/office/drawing/2014/main" id="{C82BF81A-48C2-974B-879A-DEAB0A0DD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5959" y="5962650"/>
            <a:ext cx="812800" cy="812800"/>
          </a:xfrm>
          <a:prstGeom prst="rect">
            <a:avLst/>
          </a:prstGeom>
        </p:spPr>
      </p:pic>
    </p:spTree>
    <p:extLst>
      <p:ext uri="{BB962C8B-B14F-4D97-AF65-F5344CB8AC3E}">
        <p14:creationId xmlns:p14="http://schemas.microsoft.com/office/powerpoint/2010/main" val="650842028"/>
      </p:ext>
    </p:extLst>
  </p:cSld>
  <p:clrMapOvr>
    <a:masterClrMapping/>
  </p:clrMapOvr>
  <mc:AlternateContent xmlns:mc="http://schemas.openxmlformats.org/markup-compatibility/2006" xmlns:p14="http://schemas.microsoft.com/office/powerpoint/2010/main">
    <mc:Choice Requires="p14">
      <p:transition spd="slow" p14:dur="2000" advTm="37703"/>
    </mc:Choice>
    <mc:Fallback xmlns="">
      <p:transition spd="slow" advTm="377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446-F007-E34F-8B3F-27760D4F6D27}"/>
              </a:ext>
            </a:extLst>
          </p:cNvPr>
          <p:cNvSpPr>
            <a:spLocks noGrp="1"/>
          </p:cNvSpPr>
          <p:nvPr>
            <p:ph type="title"/>
          </p:nvPr>
        </p:nvSpPr>
        <p:spPr/>
        <p:txBody>
          <a:bodyPr/>
          <a:lstStyle/>
          <a:p>
            <a:pPr algn="ctr"/>
            <a:r>
              <a:rPr lang="en-US" dirty="0">
                <a:solidFill>
                  <a:schemeClr val="bg1"/>
                </a:solidFill>
                <a:latin typeface="Garamond" panose="02020404030301010803" pitchFamily="18" charset="0"/>
              </a:rPr>
              <a:t>Doris Espiritu and Monet Worsham</a:t>
            </a:r>
          </a:p>
        </p:txBody>
      </p:sp>
      <p:sp>
        <p:nvSpPr>
          <p:cNvPr id="3" name="Content Placeholder 2">
            <a:extLst>
              <a:ext uri="{FF2B5EF4-FFF2-40B4-BE49-F238E27FC236}">
                <a16:creationId xmlns:a16="http://schemas.microsoft.com/office/drawing/2014/main" id="{F218D120-BA62-C749-B63A-CA56D2F0DEB7}"/>
              </a:ext>
            </a:extLst>
          </p:cNvPr>
          <p:cNvSpPr>
            <a:spLocks noGrp="1"/>
          </p:cNvSpPr>
          <p:nvPr>
            <p:ph idx="1"/>
          </p:nvPr>
        </p:nvSpPr>
        <p:spPr>
          <a:xfrm>
            <a:off x="640081" y="1825625"/>
            <a:ext cx="11103428" cy="4351338"/>
          </a:xfrm>
        </p:spPr>
        <p:txBody>
          <a:bodyPr/>
          <a:lstStyle/>
          <a:p>
            <a:pPr marL="0" indent="0" algn="ctr">
              <a:buNone/>
            </a:pPr>
            <a:endParaRPr lang="en-US" dirty="0"/>
          </a:p>
          <a:p>
            <a:pPr marL="0" indent="0" algn="ctr">
              <a:buNone/>
            </a:pPr>
            <a:r>
              <a:rPr lang="en-US" dirty="0">
                <a:solidFill>
                  <a:schemeClr val="bg1"/>
                </a:solidFill>
                <a:latin typeface="Garamond" panose="02020404030301010803" pitchFamily="18" charset="0"/>
              </a:rPr>
              <a:t>Listen to Monet engage her mentor Doris in how they ‘keep swimming’ as successful women in science. She talks about a grant she was awarded from the National Science Foundation to build workforce capacity for those students seeking STEM careers while situated in community colleges.</a:t>
            </a:r>
          </a:p>
          <a:p>
            <a:endParaRPr lang="en-US" u="sng" dirty="0">
              <a:solidFill>
                <a:schemeClr val="bg1"/>
              </a:solidFill>
              <a:hlinkClick r:id="rId4" tooltip="https://soundcloud.com/user-423131560/awis_podcast">
                <a:extLst>
                  <a:ext uri="{A12FA001-AC4F-418D-AE19-62706E023703}">
                    <ahyp:hlinkClr xmlns:ahyp="http://schemas.microsoft.com/office/drawing/2018/hyperlinkcolor" val="tx"/>
                  </a:ext>
                </a:extLst>
              </a:hlinkClick>
            </a:endParaRPr>
          </a:p>
          <a:p>
            <a:pPr marL="0" indent="0" algn="ctr">
              <a:buNone/>
            </a:pPr>
            <a:r>
              <a:rPr lang="en-US" u="sng" dirty="0">
                <a:solidFill>
                  <a:schemeClr val="bg1"/>
                </a:solidFill>
                <a:latin typeface="Garamond" panose="02020404030301010803" pitchFamily="18" charset="0"/>
                <a:hlinkClick r:id="rId4" tooltip="https://soundcloud.com/user-423131560/awis_podcast">
                  <a:extLst>
                    <a:ext uri="{A12FA001-AC4F-418D-AE19-62706E023703}">
                      <ahyp:hlinkClr xmlns:ahyp="http://schemas.microsoft.com/office/drawing/2018/hyperlinkcolor" val="tx"/>
                    </a:ext>
                  </a:extLst>
                </a:hlinkClick>
              </a:rPr>
              <a:t>https://soundcloud.com/user-423131560/awis_podcast</a:t>
            </a:r>
            <a:endParaRPr lang="en-US" dirty="0">
              <a:solidFill>
                <a:schemeClr val="bg1"/>
              </a:solidFill>
              <a:latin typeface="Garamond" panose="02020404030301010803" pitchFamily="18" charset="0"/>
            </a:endParaRPr>
          </a:p>
        </p:txBody>
      </p:sp>
      <p:pic>
        <p:nvPicPr>
          <p:cNvPr id="4" name="Online Media 3" descr="Recorded Sound">
            <a:hlinkClick r:id="" action="ppaction://media"/>
            <a:extLst>
              <a:ext uri="{FF2B5EF4-FFF2-40B4-BE49-F238E27FC236}">
                <a16:creationId xmlns:a16="http://schemas.microsoft.com/office/drawing/2014/main" id="{4654E29E-8802-CA43-B2B4-2ABC5A9B4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0709" y="5770563"/>
            <a:ext cx="812800" cy="812800"/>
          </a:xfrm>
          <a:prstGeom prst="rect">
            <a:avLst/>
          </a:prstGeom>
        </p:spPr>
      </p:pic>
    </p:spTree>
    <p:extLst>
      <p:ext uri="{BB962C8B-B14F-4D97-AF65-F5344CB8AC3E}">
        <p14:creationId xmlns:p14="http://schemas.microsoft.com/office/powerpoint/2010/main" val="18385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446-F007-E34F-8B3F-27760D4F6D27}"/>
              </a:ext>
            </a:extLst>
          </p:cNvPr>
          <p:cNvSpPr>
            <a:spLocks noGrp="1"/>
          </p:cNvSpPr>
          <p:nvPr>
            <p:ph type="title"/>
          </p:nvPr>
        </p:nvSpPr>
        <p:spPr/>
        <p:txBody>
          <a:bodyPr/>
          <a:lstStyle/>
          <a:p>
            <a:pPr algn="ctr"/>
            <a:r>
              <a:rPr lang="en-US" dirty="0">
                <a:solidFill>
                  <a:schemeClr val="bg1"/>
                </a:solidFill>
                <a:latin typeface="Garamond" panose="02020404030301010803" pitchFamily="18" charset="0"/>
              </a:rPr>
              <a:t>Sangeetha </a:t>
            </a:r>
            <a:r>
              <a:rPr lang="en-US" dirty="0" err="1">
                <a:solidFill>
                  <a:schemeClr val="bg1"/>
                </a:solidFill>
                <a:latin typeface="Garamond" panose="02020404030301010803" pitchFamily="18" charset="0"/>
              </a:rPr>
              <a:t>Madhavan</a:t>
            </a:r>
            <a:r>
              <a:rPr lang="en-US" dirty="0">
                <a:solidFill>
                  <a:schemeClr val="bg1"/>
                </a:solidFill>
                <a:latin typeface="Garamond" panose="02020404030301010803" pitchFamily="18" charset="0"/>
              </a:rPr>
              <a:t> and Mary Ellen </a:t>
            </a:r>
            <a:r>
              <a:rPr lang="en-US" dirty="0" err="1">
                <a:solidFill>
                  <a:schemeClr val="bg1"/>
                </a:solidFill>
                <a:latin typeface="Garamond" panose="02020404030301010803" pitchFamily="18" charset="0"/>
              </a:rPr>
              <a:t>Stoykov</a:t>
            </a:r>
            <a:r>
              <a:rPr lang="en-US" dirty="0">
                <a:solidFill>
                  <a:schemeClr val="bg1"/>
                </a:solidFill>
                <a:latin typeface="Garamond" panose="02020404030301010803" pitchFamily="18" charset="0"/>
              </a:rPr>
              <a:t>, together with Erin King</a:t>
            </a:r>
          </a:p>
        </p:txBody>
      </p:sp>
      <p:sp>
        <p:nvSpPr>
          <p:cNvPr id="3" name="Content Placeholder 2">
            <a:extLst>
              <a:ext uri="{FF2B5EF4-FFF2-40B4-BE49-F238E27FC236}">
                <a16:creationId xmlns:a16="http://schemas.microsoft.com/office/drawing/2014/main" id="{F218D120-BA62-C749-B63A-CA56D2F0DEB7}"/>
              </a:ext>
            </a:extLst>
          </p:cNvPr>
          <p:cNvSpPr>
            <a:spLocks noGrp="1"/>
          </p:cNvSpPr>
          <p:nvPr>
            <p:ph idx="1"/>
          </p:nvPr>
        </p:nvSpPr>
        <p:spPr/>
        <p:txBody>
          <a:bodyPr/>
          <a:lstStyle/>
          <a:p>
            <a:pPr marL="0" indent="0" algn="ctr">
              <a:buNone/>
            </a:pPr>
            <a:endParaRPr lang="en-US" dirty="0">
              <a:latin typeface="Garamond" panose="02020404030301010803" pitchFamily="18" charset="0"/>
            </a:endParaRPr>
          </a:p>
          <a:p>
            <a:pPr marL="0" indent="0" algn="ctr">
              <a:buNone/>
            </a:pPr>
            <a:r>
              <a:rPr lang="en-US" dirty="0">
                <a:solidFill>
                  <a:schemeClr val="bg1"/>
                </a:solidFill>
                <a:latin typeface="Garamond" panose="02020404030301010803" pitchFamily="18" charset="0"/>
              </a:rPr>
              <a:t>Listen to Erin engage her mentors Sangeetha and Mary Ellen about how to ‘just do it and the rest will follow’ in terms of building and sustaining competitive and collaborative research careers, and without compromising on your personal ambitions.</a:t>
            </a:r>
          </a:p>
          <a:p>
            <a:pPr marL="0" indent="0" algn="ctr">
              <a:buNone/>
            </a:pPr>
            <a:endParaRPr lang="en-US" dirty="0">
              <a:latin typeface="Garamond" panose="02020404030301010803" pitchFamily="18" charset="0"/>
            </a:endParaRPr>
          </a:p>
          <a:p>
            <a:pPr marL="0" indent="0" algn="ctr">
              <a:buNone/>
            </a:pPr>
            <a:r>
              <a:rPr lang="en-US" dirty="0"/>
              <a:t> </a:t>
            </a:r>
            <a:r>
              <a:rPr lang="en-US" u="sng" dirty="0">
                <a:solidFill>
                  <a:schemeClr val="bg1"/>
                </a:solidFill>
                <a:latin typeface="Garamond" panose="02020404030301010803" pitchFamily="18" charset="0"/>
                <a:hlinkClick r:id="rId4" tooltip="https://soundcloud.com/user-423131560/output">
                  <a:extLst>
                    <a:ext uri="{A12FA001-AC4F-418D-AE19-62706E023703}">
                      <ahyp:hlinkClr xmlns:ahyp="http://schemas.microsoft.com/office/drawing/2018/hyperlinkcolor" val="tx"/>
                    </a:ext>
                  </a:extLst>
                </a:hlinkClick>
              </a:rPr>
              <a:t>https://soundcloud.com/user-423131560/output</a:t>
            </a:r>
            <a:endParaRPr lang="en-US" dirty="0">
              <a:solidFill>
                <a:schemeClr val="bg1"/>
              </a:solidFill>
              <a:latin typeface="Garamond" panose="02020404030301010803" pitchFamily="18" charset="0"/>
            </a:endParaRPr>
          </a:p>
        </p:txBody>
      </p:sp>
      <p:pic>
        <p:nvPicPr>
          <p:cNvPr id="4" name="Online Media 3" descr="Recorded Sound">
            <a:hlinkClick r:id="" action="ppaction://media"/>
            <a:extLst>
              <a:ext uri="{FF2B5EF4-FFF2-40B4-BE49-F238E27FC236}">
                <a16:creationId xmlns:a16="http://schemas.microsoft.com/office/drawing/2014/main" id="{164B86CB-C718-1542-86FB-C20701422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905500"/>
            <a:ext cx="812800" cy="812800"/>
          </a:xfrm>
          <a:prstGeom prst="rect">
            <a:avLst/>
          </a:prstGeom>
        </p:spPr>
      </p:pic>
    </p:spTree>
    <p:extLst>
      <p:ext uri="{BB962C8B-B14F-4D97-AF65-F5344CB8AC3E}">
        <p14:creationId xmlns:p14="http://schemas.microsoft.com/office/powerpoint/2010/main" val="3940095639"/>
      </p:ext>
    </p:extLst>
  </p:cSld>
  <p:clrMapOvr>
    <a:masterClrMapping/>
  </p:clrMapOvr>
  <mc:AlternateContent xmlns:mc="http://schemas.openxmlformats.org/markup-compatibility/2006" xmlns:p14="http://schemas.microsoft.com/office/powerpoint/2010/main">
    <mc:Choice Requires="p14">
      <p:transition spd="slow" p14:dur="2000" advTm="39768"/>
    </mc:Choice>
    <mc:Fallback xmlns="">
      <p:transition spd="slow" advTm="39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4446-F007-E34F-8B3F-27760D4F6D27}"/>
              </a:ext>
            </a:extLst>
          </p:cNvPr>
          <p:cNvSpPr>
            <a:spLocks noGrp="1"/>
          </p:cNvSpPr>
          <p:nvPr>
            <p:ph type="title"/>
          </p:nvPr>
        </p:nvSpPr>
        <p:spPr/>
        <p:txBody>
          <a:bodyPr/>
          <a:lstStyle/>
          <a:p>
            <a:pPr algn="ctr"/>
            <a:r>
              <a:rPr lang="en-US" dirty="0">
                <a:solidFill>
                  <a:schemeClr val="bg1"/>
                </a:solidFill>
                <a:latin typeface="Garamond" panose="02020404030301010803" pitchFamily="18" charset="0"/>
              </a:rPr>
              <a:t>Sylvia Perry and James Wages</a:t>
            </a:r>
          </a:p>
        </p:txBody>
      </p:sp>
      <p:sp>
        <p:nvSpPr>
          <p:cNvPr id="3" name="Content Placeholder 2">
            <a:extLst>
              <a:ext uri="{FF2B5EF4-FFF2-40B4-BE49-F238E27FC236}">
                <a16:creationId xmlns:a16="http://schemas.microsoft.com/office/drawing/2014/main" id="{F218D120-BA62-C749-B63A-CA56D2F0DEB7}"/>
              </a:ext>
            </a:extLst>
          </p:cNvPr>
          <p:cNvSpPr>
            <a:spLocks noGrp="1"/>
          </p:cNvSpPr>
          <p:nvPr>
            <p:ph idx="1"/>
          </p:nvPr>
        </p:nvSpPr>
        <p:spPr/>
        <p:txBody>
          <a:bodyPr/>
          <a:lstStyle/>
          <a:p>
            <a:pPr marL="0" indent="0" algn="ctr">
              <a:buNone/>
            </a:pPr>
            <a:endParaRPr lang="en-US" dirty="0">
              <a:latin typeface="Garamond" panose="02020404030301010803" pitchFamily="18" charset="0"/>
            </a:endParaRPr>
          </a:p>
          <a:p>
            <a:pPr marL="0" indent="0" algn="ctr">
              <a:buNone/>
            </a:pPr>
            <a:endParaRPr lang="en-US" dirty="0">
              <a:latin typeface="Garamond" panose="02020404030301010803" pitchFamily="18" charset="0"/>
            </a:endParaRPr>
          </a:p>
          <a:p>
            <a:pPr marL="0" indent="0" algn="ctr">
              <a:buNone/>
            </a:pPr>
            <a:r>
              <a:rPr lang="en-US" dirty="0"/>
              <a:t> </a:t>
            </a:r>
            <a:endParaRPr lang="en-US" dirty="0">
              <a:latin typeface="Garamond" panose="02020404030301010803" pitchFamily="18" charset="0"/>
            </a:endParaRPr>
          </a:p>
        </p:txBody>
      </p:sp>
      <p:sp>
        <p:nvSpPr>
          <p:cNvPr id="4" name="Rectangle 3">
            <a:extLst>
              <a:ext uri="{FF2B5EF4-FFF2-40B4-BE49-F238E27FC236}">
                <a16:creationId xmlns:a16="http://schemas.microsoft.com/office/drawing/2014/main" id="{84631601-F600-2049-8254-0A7E947ED3B7}"/>
              </a:ext>
            </a:extLst>
          </p:cNvPr>
          <p:cNvSpPr/>
          <p:nvPr/>
        </p:nvSpPr>
        <p:spPr>
          <a:xfrm>
            <a:off x="598310" y="2589578"/>
            <a:ext cx="10755489" cy="523220"/>
          </a:xfrm>
          <a:prstGeom prst="rect">
            <a:avLst/>
          </a:prstGeom>
        </p:spPr>
        <p:txBody>
          <a:bodyPr wrap="square">
            <a:spAutoFit/>
          </a:bodyPr>
          <a:lstStyle/>
          <a:p>
            <a:pPr algn="ctr"/>
            <a:r>
              <a:rPr lang="en-US" sz="2800" dirty="0">
                <a:solidFill>
                  <a:schemeClr val="bg1"/>
                </a:solidFill>
                <a:latin typeface="Garamond" panose="02020404030301010803" pitchFamily="18" charset="0"/>
                <a:hlinkClick r:id="rId4">
                  <a:extLst>
                    <a:ext uri="{A12FA001-AC4F-418D-AE19-62706E023703}">
                      <ahyp:hlinkClr xmlns:ahyp="http://schemas.microsoft.com/office/drawing/2018/hyperlinkcolor" val="tx"/>
                    </a:ext>
                  </a:extLst>
                </a:hlinkClick>
              </a:rPr>
              <a:t>http://www.awis-chicago.org/scientist-of-the-month</a:t>
            </a:r>
            <a:endParaRPr lang="en-US" sz="2800" dirty="0">
              <a:solidFill>
                <a:schemeClr val="bg1"/>
              </a:solidFill>
              <a:latin typeface="Garamond" panose="02020404030301010803" pitchFamily="18" charset="0"/>
            </a:endParaRPr>
          </a:p>
        </p:txBody>
      </p:sp>
      <p:pic>
        <p:nvPicPr>
          <p:cNvPr id="5" name="Online Media 4" descr="Recorded Sound">
            <a:hlinkClick r:id="" action="ppaction://media"/>
            <a:extLst>
              <a:ext uri="{FF2B5EF4-FFF2-40B4-BE49-F238E27FC236}">
                <a16:creationId xmlns:a16="http://schemas.microsoft.com/office/drawing/2014/main" id="{F28A4495-7A99-1B4C-8C15-5193D216D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399" y="5905500"/>
            <a:ext cx="812800" cy="812800"/>
          </a:xfrm>
          <a:prstGeom prst="rect">
            <a:avLst/>
          </a:prstGeom>
        </p:spPr>
      </p:pic>
    </p:spTree>
    <p:extLst>
      <p:ext uri="{BB962C8B-B14F-4D97-AF65-F5344CB8AC3E}">
        <p14:creationId xmlns:p14="http://schemas.microsoft.com/office/powerpoint/2010/main" val="3142921585"/>
      </p:ext>
    </p:extLst>
  </p:cSld>
  <p:clrMapOvr>
    <a:masterClrMapping/>
  </p:clrMapOvr>
  <mc:AlternateContent xmlns:mc="http://schemas.openxmlformats.org/markup-compatibility/2006" xmlns:p14="http://schemas.microsoft.com/office/powerpoint/2010/main">
    <mc:Choice Requires="p14">
      <p:transition spd="slow" p14:dur="2000" advTm="39768"/>
    </mc:Choice>
    <mc:Fallback xmlns="">
      <p:transition spd="slow" advTm="39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569</Words>
  <Application>Microsoft Macintosh PowerPoint</Application>
  <PresentationFormat>Widescreen</PresentationFormat>
  <Paragraphs>44</Paragraphs>
  <Slides>10</Slides>
  <Notes>2</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Garamond</vt:lpstr>
      <vt:lpstr>Office Theme</vt:lpstr>
      <vt:lpstr>Building Your STEM Trajectory</vt:lpstr>
      <vt:lpstr>PowerPoint Presentation</vt:lpstr>
      <vt:lpstr>PowerPoint Presentation</vt:lpstr>
      <vt:lpstr>PowerPoint Presentation</vt:lpstr>
      <vt:lpstr>PowerPoint Presentation</vt:lpstr>
      <vt:lpstr>PowerPoint Presentation</vt:lpstr>
      <vt:lpstr>Doris Espiritu and Monet Worsham</vt:lpstr>
      <vt:lpstr>Sangeetha Madhavan and Mary Ellen Stoykov, together with Erin King</vt:lpstr>
      <vt:lpstr>Sylvia Perry and James Wages</vt:lpstr>
      <vt:lpstr> Stay safe, healthy, and connected! www.awis-chicago.org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Arc of a Trajectory</dc:title>
  <dc:creator>Khetani, Mary A</dc:creator>
  <cp:lastModifiedBy>Khetani, Mary A</cp:lastModifiedBy>
  <cp:revision>13</cp:revision>
  <dcterms:created xsi:type="dcterms:W3CDTF">2020-04-16T21:17:45Z</dcterms:created>
  <dcterms:modified xsi:type="dcterms:W3CDTF">2020-04-17T00:30:41Z</dcterms:modified>
</cp:coreProperties>
</file>