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9" r:id="rId3"/>
    <p:sldId id="270" r:id="rId4"/>
    <p:sldId id="268" r:id="rId5"/>
    <p:sldId id="266" r:id="rId6"/>
    <p:sldId id="271" r:id="rId7"/>
  </p:sldIdLst>
  <p:sldSz cx="7772400" cy="10058400"/>
  <p:notesSz cx="7315200" cy="9601200"/>
  <p:defaultTextStyle>
    <a:defPPr>
      <a:defRPr lang="en-US"/>
    </a:defPPr>
    <a:lvl1pPr algn="l" rtl="0" fontAlgn="base">
      <a:spcBef>
        <a:spcPct val="0"/>
      </a:spcBef>
      <a:spcAft>
        <a:spcPct val="0"/>
      </a:spcAft>
      <a:defRPr sz="25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5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5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5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500" b="1" kern="1200">
        <a:solidFill>
          <a:schemeClr val="tx1"/>
        </a:solidFill>
        <a:latin typeface="Times New Roman" pitchFamily="18" charset="0"/>
        <a:ea typeface="+mn-ea"/>
        <a:cs typeface="Arial" charset="0"/>
      </a:defRPr>
    </a:lvl5pPr>
    <a:lvl6pPr marL="2286000" algn="l" defTabSz="914400" rtl="0" eaLnBrk="1" latinLnBrk="0" hangingPunct="1">
      <a:defRPr sz="2500" b="1" kern="1200">
        <a:solidFill>
          <a:schemeClr val="tx1"/>
        </a:solidFill>
        <a:latin typeface="Times New Roman" pitchFamily="18" charset="0"/>
        <a:ea typeface="+mn-ea"/>
        <a:cs typeface="Arial" charset="0"/>
      </a:defRPr>
    </a:lvl6pPr>
    <a:lvl7pPr marL="2743200" algn="l" defTabSz="914400" rtl="0" eaLnBrk="1" latinLnBrk="0" hangingPunct="1">
      <a:defRPr sz="2500" b="1" kern="1200">
        <a:solidFill>
          <a:schemeClr val="tx1"/>
        </a:solidFill>
        <a:latin typeface="Times New Roman" pitchFamily="18" charset="0"/>
        <a:ea typeface="+mn-ea"/>
        <a:cs typeface="Arial" charset="0"/>
      </a:defRPr>
    </a:lvl7pPr>
    <a:lvl8pPr marL="3200400" algn="l" defTabSz="914400" rtl="0" eaLnBrk="1" latinLnBrk="0" hangingPunct="1">
      <a:defRPr sz="2500" b="1" kern="1200">
        <a:solidFill>
          <a:schemeClr val="tx1"/>
        </a:solidFill>
        <a:latin typeface="Times New Roman" pitchFamily="18" charset="0"/>
        <a:ea typeface="+mn-ea"/>
        <a:cs typeface="Arial" charset="0"/>
      </a:defRPr>
    </a:lvl8pPr>
    <a:lvl9pPr marL="3657600" algn="l" defTabSz="914400" rtl="0" eaLnBrk="1" latinLnBrk="0" hangingPunct="1">
      <a:defRPr sz="25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rissa Belova" initials="LB"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DC87F9"/>
    <a:srgbClr val="FFCCCC"/>
    <a:srgbClr val="663300"/>
    <a:srgbClr val="F6A13B"/>
    <a:srgbClr val="FFDF79"/>
    <a:srgbClr val="660066"/>
    <a:srgbClr val="777777"/>
    <a:srgbClr val="FFFF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2787"/>
    <p:restoredTop sz="99715" autoAdjust="0"/>
  </p:normalViewPr>
  <p:slideViewPr>
    <p:cSldViewPr>
      <p:cViewPr varScale="1">
        <p:scale>
          <a:sx n="84" d="100"/>
          <a:sy n="84" d="100"/>
        </p:scale>
        <p:origin x="3480" y="84"/>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170357" cy="480628"/>
          </a:xfrm>
          <a:prstGeom prst="rect">
            <a:avLst/>
          </a:prstGeom>
          <a:noFill/>
          <a:ln w="9525">
            <a:noFill/>
            <a:miter lim="800000"/>
            <a:headEnd/>
            <a:tailEnd/>
          </a:ln>
        </p:spPr>
        <p:txBody>
          <a:bodyPr vert="horz" wrap="square" lIns="95448" tIns="47725" rIns="95448" bIns="47725" numCol="1" anchor="t" anchorCtr="0" compatLnSpc="1">
            <a:prstTxWarp prst="textNoShape">
              <a:avLst/>
            </a:prstTxWarp>
          </a:bodyPr>
          <a:lstStyle>
            <a:lvl1pPr defTabSz="952227">
              <a:defRPr sz="1100" b="0">
                <a:cs typeface="+mn-cs"/>
              </a:defRPr>
            </a:lvl1pPr>
          </a:lstStyle>
          <a:p>
            <a:pPr>
              <a:defRPr/>
            </a:pPr>
            <a:endParaRPr lang="en-US"/>
          </a:p>
        </p:txBody>
      </p:sp>
      <p:sp>
        <p:nvSpPr>
          <p:cNvPr id="11267" name="Rectangle 3"/>
          <p:cNvSpPr>
            <a:spLocks noGrp="1" noChangeArrowheads="1"/>
          </p:cNvSpPr>
          <p:nvPr>
            <p:ph type="dt" sz="quarter" idx="1"/>
          </p:nvPr>
        </p:nvSpPr>
        <p:spPr bwMode="auto">
          <a:xfrm>
            <a:off x="4144845" y="0"/>
            <a:ext cx="3170355" cy="480628"/>
          </a:xfrm>
          <a:prstGeom prst="rect">
            <a:avLst/>
          </a:prstGeom>
          <a:noFill/>
          <a:ln w="9525">
            <a:noFill/>
            <a:miter lim="800000"/>
            <a:headEnd/>
            <a:tailEnd/>
          </a:ln>
        </p:spPr>
        <p:txBody>
          <a:bodyPr vert="horz" wrap="square" lIns="95448" tIns="47725" rIns="95448" bIns="47725" numCol="1" anchor="t" anchorCtr="0" compatLnSpc="1">
            <a:prstTxWarp prst="textNoShape">
              <a:avLst/>
            </a:prstTxWarp>
          </a:bodyPr>
          <a:lstStyle>
            <a:lvl1pPr algn="r" defTabSz="952227">
              <a:defRPr sz="1100" b="0">
                <a:cs typeface="+mn-cs"/>
              </a:defRPr>
            </a:lvl1pPr>
          </a:lstStyle>
          <a:p>
            <a:pPr>
              <a:defRPr/>
            </a:pPr>
            <a:endParaRPr lang="en-US"/>
          </a:p>
        </p:txBody>
      </p:sp>
      <p:sp>
        <p:nvSpPr>
          <p:cNvPr id="11268" name="Rectangle 4"/>
          <p:cNvSpPr>
            <a:spLocks noGrp="1" noChangeArrowheads="1"/>
          </p:cNvSpPr>
          <p:nvPr>
            <p:ph type="ftr" sz="quarter" idx="2"/>
          </p:nvPr>
        </p:nvSpPr>
        <p:spPr bwMode="auto">
          <a:xfrm>
            <a:off x="0" y="9120572"/>
            <a:ext cx="3170357" cy="480628"/>
          </a:xfrm>
          <a:prstGeom prst="rect">
            <a:avLst/>
          </a:prstGeom>
          <a:noFill/>
          <a:ln w="9525">
            <a:noFill/>
            <a:miter lim="800000"/>
            <a:headEnd/>
            <a:tailEnd/>
          </a:ln>
        </p:spPr>
        <p:txBody>
          <a:bodyPr vert="horz" wrap="square" lIns="95448" tIns="47725" rIns="95448" bIns="47725" numCol="1" anchor="b" anchorCtr="0" compatLnSpc="1">
            <a:prstTxWarp prst="textNoShape">
              <a:avLst/>
            </a:prstTxWarp>
          </a:bodyPr>
          <a:lstStyle>
            <a:lvl1pPr defTabSz="952227">
              <a:defRPr sz="1100" b="0">
                <a:cs typeface="+mn-cs"/>
              </a:defRPr>
            </a:lvl1pPr>
          </a:lstStyle>
          <a:p>
            <a:pPr>
              <a:defRPr/>
            </a:pPr>
            <a:endParaRPr lang="en-US"/>
          </a:p>
        </p:txBody>
      </p:sp>
      <p:sp>
        <p:nvSpPr>
          <p:cNvPr id="11269" name="Rectangle 5"/>
          <p:cNvSpPr>
            <a:spLocks noGrp="1" noChangeArrowheads="1"/>
          </p:cNvSpPr>
          <p:nvPr>
            <p:ph type="sldNum" sz="quarter" idx="3"/>
          </p:nvPr>
        </p:nvSpPr>
        <p:spPr bwMode="auto">
          <a:xfrm>
            <a:off x="4144845" y="9120572"/>
            <a:ext cx="3170355" cy="480628"/>
          </a:xfrm>
          <a:prstGeom prst="rect">
            <a:avLst/>
          </a:prstGeom>
          <a:noFill/>
          <a:ln w="9525">
            <a:noFill/>
            <a:miter lim="800000"/>
            <a:headEnd/>
            <a:tailEnd/>
          </a:ln>
        </p:spPr>
        <p:txBody>
          <a:bodyPr vert="horz" wrap="square" lIns="95448" tIns="47725" rIns="95448" bIns="47725" numCol="1" anchor="b" anchorCtr="0" compatLnSpc="1">
            <a:prstTxWarp prst="textNoShape">
              <a:avLst/>
            </a:prstTxWarp>
          </a:bodyPr>
          <a:lstStyle>
            <a:lvl1pPr algn="r" defTabSz="952227">
              <a:defRPr sz="1100" b="0">
                <a:cs typeface="+mn-cs"/>
              </a:defRPr>
            </a:lvl1pPr>
          </a:lstStyle>
          <a:p>
            <a:pPr>
              <a:defRPr/>
            </a:pPr>
            <a:fld id="{22CA6FFA-C665-46B6-A702-56D0B2DEECDD}" type="slidenum">
              <a:rPr lang="en-US"/>
              <a:pPr>
                <a:defRPr/>
              </a:pPr>
              <a:t>‹#›</a:t>
            </a:fld>
            <a:endParaRPr lang="en-US"/>
          </a:p>
        </p:txBody>
      </p:sp>
    </p:spTree>
    <p:extLst>
      <p:ext uri="{BB962C8B-B14F-4D97-AF65-F5344CB8AC3E}">
        <p14:creationId xmlns:p14="http://schemas.microsoft.com/office/powerpoint/2010/main" val="33137268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357" cy="480628"/>
          </a:xfrm>
          <a:prstGeom prst="rect">
            <a:avLst/>
          </a:prstGeom>
          <a:noFill/>
          <a:ln w="9525">
            <a:noFill/>
            <a:miter lim="800000"/>
            <a:headEnd/>
            <a:tailEnd/>
          </a:ln>
        </p:spPr>
        <p:txBody>
          <a:bodyPr vert="horz" wrap="square" lIns="95448" tIns="47725" rIns="95448" bIns="47725" numCol="1" anchor="t" anchorCtr="0" compatLnSpc="1">
            <a:prstTxWarp prst="textNoShape">
              <a:avLst/>
            </a:prstTxWarp>
          </a:bodyPr>
          <a:lstStyle>
            <a:lvl1pPr defTabSz="952227">
              <a:defRPr sz="1100" b="0">
                <a:cs typeface="+mn-cs"/>
              </a:defRPr>
            </a:lvl1pPr>
          </a:lstStyle>
          <a:p>
            <a:pPr>
              <a:defRPr/>
            </a:pPr>
            <a:endParaRPr lang="en-US"/>
          </a:p>
        </p:txBody>
      </p:sp>
      <p:sp>
        <p:nvSpPr>
          <p:cNvPr id="4099" name="Rectangle 3"/>
          <p:cNvSpPr>
            <a:spLocks noGrp="1" noChangeArrowheads="1"/>
          </p:cNvSpPr>
          <p:nvPr>
            <p:ph type="dt" idx="1"/>
          </p:nvPr>
        </p:nvSpPr>
        <p:spPr bwMode="auto">
          <a:xfrm>
            <a:off x="4144845" y="0"/>
            <a:ext cx="3170355" cy="480628"/>
          </a:xfrm>
          <a:prstGeom prst="rect">
            <a:avLst/>
          </a:prstGeom>
          <a:noFill/>
          <a:ln w="9525">
            <a:noFill/>
            <a:miter lim="800000"/>
            <a:headEnd/>
            <a:tailEnd/>
          </a:ln>
        </p:spPr>
        <p:txBody>
          <a:bodyPr vert="horz" wrap="square" lIns="95448" tIns="47725" rIns="95448" bIns="47725" numCol="1" anchor="t" anchorCtr="0" compatLnSpc="1">
            <a:prstTxWarp prst="textNoShape">
              <a:avLst/>
            </a:prstTxWarp>
          </a:bodyPr>
          <a:lstStyle>
            <a:lvl1pPr algn="r" defTabSz="952227">
              <a:defRPr sz="1100" b="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2270125" y="719138"/>
            <a:ext cx="2781300" cy="3597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77759" y="4561098"/>
            <a:ext cx="5359684" cy="4320783"/>
          </a:xfrm>
          <a:prstGeom prst="rect">
            <a:avLst/>
          </a:prstGeom>
          <a:noFill/>
          <a:ln w="9525">
            <a:noFill/>
            <a:miter lim="800000"/>
            <a:headEnd/>
            <a:tailEnd/>
          </a:ln>
        </p:spPr>
        <p:txBody>
          <a:bodyPr vert="horz" wrap="square" lIns="95448" tIns="47725" rIns="95448" bIns="4772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20572"/>
            <a:ext cx="3170357" cy="480628"/>
          </a:xfrm>
          <a:prstGeom prst="rect">
            <a:avLst/>
          </a:prstGeom>
          <a:noFill/>
          <a:ln w="9525">
            <a:noFill/>
            <a:miter lim="800000"/>
            <a:headEnd/>
            <a:tailEnd/>
          </a:ln>
        </p:spPr>
        <p:txBody>
          <a:bodyPr vert="horz" wrap="square" lIns="95448" tIns="47725" rIns="95448" bIns="47725" numCol="1" anchor="b" anchorCtr="0" compatLnSpc="1">
            <a:prstTxWarp prst="textNoShape">
              <a:avLst/>
            </a:prstTxWarp>
          </a:bodyPr>
          <a:lstStyle>
            <a:lvl1pPr defTabSz="952227">
              <a:defRPr sz="1100" b="0">
                <a:cs typeface="+mn-cs"/>
              </a:defRPr>
            </a:lvl1pPr>
          </a:lstStyle>
          <a:p>
            <a:pPr>
              <a:defRPr/>
            </a:pPr>
            <a:endParaRPr lang="en-US"/>
          </a:p>
        </p:txBody>
      </p:sp>
      <p:sp>
        <p:nvSpPr>
          <p:cNvPr id="4103" name="Rectangle 7"/>
          <p:cNvSpPr>
            <a:spLocks noGrp="1" noChangeArrowheads="1"/>
          </p:cNvSpPr>
          <p:nvPr>
            <p:ph type="sldNum" sz="quarter" idx="5"/>
          </p:nvPr>
        </p:nvSpPr>
        <p:spPr bwMode="auto">
          <a:xfrm>
            <a:off x="4144845" y="9120572"/>
            <a:ext cx="3170355" cy="480628"/>
          </a:xfrm>
          <a:prstGeom prst="rect">
            <a:avLst/>
          </a:prstGeom>
          <a:noFill/>
          <a:ln w="9525">
            <a:noFill/>
            <a:miter lim="800000"/>
            <a:headEnd/>
            <a:tailEnd/>
          </a:ln>
        </p:spPr>
        <p:txBody>
          <a:bodyPr vert="horz" wrap="square" lIns="95448" tIns="47725" rIns="95448" bIns="47725" numCol="1" anchor="b" anchorCtr="0" compatLnSpc="1">
            <a:prstTxWarp prst="textNoShape">
              <a:avLst/>
            </a:prstTxWarp>
          </a:bodyPr>
          <a:lstStyle>
            <a:lvl1pPr algn="r" defTabSz="952227">
              <a:defRPr sz="1100" b="0">
                <a:cs typeface="+mn-cs"/>
              </a:defRPr>
            </a:lvl1pPr>
          </a:lstStyle>
          <a:p>
            <a:pPr>
              <a:defRPr/>
            </a:pPr>
            <a:fld id="{B5CCDE0D-2541-4F17-8EEB-EA0ECB488473}" type="slidenum">
              <a:rPr lang="en-US"/>
              <a:pPr>
                <a:defRPr/>
              </a:pPr>
              <a:t>‹#›</a:t>
            </a:fld>
            <a:endParaRPr lang="en-US"/>
          </a:p>
        </p:txBody>
      </p:sp>
    </p:spTree>
    <p:extLst>
      <p:ext uri="{BB962C8B-B14F-4D97-AF65-F5344CB8AC3E}">
        <p14:creationId xmlns:p14="http://schemas.microsoft.com/office/powerpoint/2010/main" val="970201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p:txBody>
          <a:bodyPr/>
          <a:lstStyle/>
          <a:p>
            <a:pPr>
              <a:defRPr/>
            </a:pPr>
            <a:fld id="{1BFEFF65-490F-4EC8-AC27-64F7C7D9928E}" type="slidenum">
              <a:rPr lang="en-US" smtClean="0"/>
              <a:pPr>
                <a:defRPr/>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36478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6" name="Rectangle 6"/>
          <p:cNvSpPr>
            <a:spLocks noGrp="1" noChangeArrowheads="1"/>
          </p:cNvSpPr>
          <p:nvPr>
            <p:ph type="sldNum" sz="quarter" idx="12"/>
          </p:nvPr>
        </p:nvSpPr>
        <p:spPr>
          <a:ln/>
        </p:spPr>
        <p:txBody>
          <a:bodyPr/>
          <a:lstStyle>
            <a:lvl1pPr>
              <a:defRPr/>
            </a:lvl1pPr>
          </a:lstStyle>
          <a:p>
            <a:pPr>
              <a:defRPr/>
            </a:pPr>
            <a:fld id="{4766E5C6-75D9-4EF7-85B6-5C6F25D57E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6" name="Rectangle 6"/>
          <p:cNvSpPr>
            <a:spLocks noGrp="1" noChangeArrowheads="1"/>
          </p:cNvSpPr>
          <p:nvPr>
            <p:ph type="sldNum" sz="quarter" idx="12"/>
          </p:nvPr>
        </p:nvSpPr>
        <p:spPr>
          <a:ln/>
        </p:spPr>
        <p:txBody>
          <a:bodyPr/>
          <a:lstStyle>
            <a:lvl1pPr>
              <a:defRPr/>
            </a:lvl1pPr>
          </a:lstStyle>
          <a:p>
            <a:pPr>
              <a:defRPr/>
            </a:pPr>
            <a:fld id="{5E06CFF6-385C-460B-A922-AA979DC28D1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6" name="Rectangle 6"/>
          <p:cNvSpPr>
            <a:spLocks noGrp="1" noChangeArrowheads="1"/>
          </p:cNvSpPr>
          <p:nvPr>
            <p:ph type="sldNum" sz="quarter" idx="12"/>
          </p:nvPr>
        </p:nvSpPr>
        <p:spPr>
          <a:ln/>
        </p:spPr>
        <p:txBody>
          <a:bodyPr/>
          <a:lstStyle>
            <a:lvl1pPr>
              <a:defRPr/>
            </a:lvl1pPr>
          </a:lstStyle>
          <a:p>
            <a:pPr>
              <a:defRPr/>
            </a:pPr>
            <a:fld id="{05B86700-3DEC-4710-9900-78F104FA2E6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6" name="Rectangle 6"/>
          <p:cNvSpPr>
            <a:spLocks noGrp="1" noChangeArrowheads="1"/>
          </p:cNvSpPr>
          <p:nvPr>
            <p:ph type="sldNum" sz="quarter" idx="12"/>
          </p:nvPr>
        </p:nvSpPr>
        <p:spPr>
          <a:ln/>
        </p:spPr>
        <p:txBody>
          <a:bodyPr/>
          <a:lstStyle>
            <a:lvl1pPr>
              <a:defRPr/>
            </a:lvl1pPr>
          </a:lstStyle>
          <a:p>
            <a:pPr>
              <a:defRPr/>
            </a:pPr>
            <a:fld id="{B4A00B3E-7DCD-4007-BEF0-827E14B284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6" name="Rectangle 6"/>
          <p:cNvSpPr>
            <a:spLocks noGrp="1" noChangeArrowheads="1"/>
          </p:cNvSpPr>
          <p:nvPr>
            <p:ph type="sldNum" sz="quarter" idx="12"/>
          </p:nvPr>
        </p:nvSpPr>
        <p:spPr>
          <a:ln/>
        </p:spPr>
        <p:txBody>
          <a:bodyPr/>
          <a:lstStyle>
            <a:lvl1pPr>
              <a:defRPr/>
            </a:lvl1pPr>
          </a:lstStyle>
          <a:p>
            <a:pPr>
              <a:defRPr/>
            </a:pPr>
            <a:fld id="{C90F7BBB-336F-4C14-B522-0896B1C7C33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7" name="Rectangle 6"/>
          <p:cNvSpPr>
            <a:spLocks noGrp="1" noChangeArrowheads="1"/>
          </p:cNvSpPr>
          <p:nvPr>
            <p:ph type="sldNum" sz="quarter" idx="12"/>
          </p:nvPr>
        </p:nvSpPr>
        <p:spPr>
          <a:ln/>
        </p:spPr>
        <p:txBody>
          <a:bodyPr/>
          <a:lstStyle>
            <a:lvl1pPr>
              <a:defRPr/>
            </a:lvl1pPr>
          </a:lstStyle>
          <a:p>
            <a:pPr>
              <a:defRPr/>
            </a:pPr>
            <a:fld id="{A226286A-21CF-4B59-874E-6E28A59E9B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9" name="Rectangle 6"/>
          <p:cNvSpPr>
            <a:spLocks noGrp="1" noChangeArrowheads="1"/>
          </p:cNvSpPr>
          <p:nvPr>
            <p:ph type="sldNum" sz="quarter" idx="12"/>
          </p:nvPr>
        </p:nvSpPr>
        <p:spPr>
          <a:ln/>
        </p:spPr>
        <p:txBody>
          <a:bodyPr/>
          <a:lstStyle>
            <a:lvl1pPr>
              <a:defRPr/>
            </a:lvl1pPr>
          </a:lstStyle>
          <a:p>
            <a:pPr>
              <a:defRPr/>
            </a:pPr>
            <a:fld id="{5C0096B9-F130-431D-A780-CCF3B100DD2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5" name="Rectangle 6"/>
          <p:cNvSpPr>
            <a:spLocks noGrp="1" noChangeArrowheads="1"/>
          </p:cNvSpPr>
          <p:nvPr>
            <p:ph type="sldNum" sz="quarter" idx="12"/>
          </p:nvPr>
        </p:nvSpPr>
        <p:spPr>
          <a:ln/>
        </p:spPr>
        <p:txBody>
          <a:bodyPr/>
          <a:lstStyle>
            <a:lvl1pPr>
              <a:defRPr/>
            </a:lvl1pPr>
          </a:lstStyle>
          <a:p>
            <a:pPr>
              <a:defRPr/>
            </a:pPr>
            <a:fld id="{17E3D709-B857-464F-BEE6-EEA6FCB6C25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4" name="Rectangle 6"/>
          <p:cNvSpPr>
            <a:spLocks noGrp="1" noChangeArrowheads="1"/>
          </p:cNvSpPr>
          <p:nvPr>
            <p:ph type="sldNum" sz="quarter" idx="12"/>
          </p:nvPr>
        </p:nvSpPr>
        <p:spPr>
          <a:ln/>
        </p:spPr>
        <p:txBody>
          <a:bodyPr/>
          <a:lstStyle>
            <a:lvl1pPr>
              <a:defRPr/>
            </a:lvl1pPr>
          </a:lstStyle>
          <a:p>
            <a:pPr>
              <a:defRPr/>
            </a:pPr>
            <a:fld id="{4CAEB516-C69B-45F5-AFB1-F10B3EBE15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7" name="Rectangle 6"/>
          <p:cNvSpPr>
            <a:spLocks noGrp="1" noChangeArrowheads="1"/>
          </p:cNvSpPr>
          <p:nvPr>
            <p:ph type="sldNum" sz="quarter" idx="12"/>
          </p:nvPr>
        </p:nvSpPr>
        <p:spPr>
          <a:ln/>
        </p:spPr>
        <p:txBody>
          <a:bodyPr/>
          <a:lstStyle>
            <a:lvl1pPr>
              <a:defRPr/>
            </a:lvl1pPr>
          </a:lstStyle>
          <a:p>
            <a:pPr>
              <a:defRPr/>
            </a:pPr>
            <a:fld id="{9E081BC8-6DA9-4333-9308-8EDE6113AD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lIns="82058" tIns="41029" rIns="82058" bIns="41029"/>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AWIS--Chicago Area Chapter Spring '08</a:t>
            </a:r>
          </a:p>
        </p:txBody>
      </p:sp>
      <p:sp>
        <p:nvSpPr>
          <p:cNvPr id="7" name="Rectangle 6"/>
          <p:cNvSpPr>
            <a:spLocks noGrp="1" noChangeArrowheads="1"/>
          </p:cNvSpPr>
          <p:nvPr>
            <p:ph type="sldNum" sz="quarter" idx="12"/>
          </p:nvPr>
        </p:nvSpPr>
        <p:spPr>
          <a:ln/>
        </p:spPr>
        <p:txBody>
          <a:bodyPr/>
          <a:lstStyle>
            <a:lvl1pPr>
              <a:defRPr/>
            </a:lvl1pPr>
          </a:lstStyle>
          <a:p>
            <a:pPr>
              <a:defRPr/>
            </a:pPr>
            <a:fld id="{2DE13665-F729-4513-9F99-1596BA3E1DC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2613" y="893763"/>
            <a:ext cx="6607175" cy="1676400"/>
          </a:xfrm>
          <a:prstGeom prst="rect">
            <a:avLst/>
          </a:prstGeom>
          <a:noFill/>
          <a:ln w="9525">
            <a:noFill/>
            <a:miter lim="800000"/>
            <a:headEnd/>
            <a:tailEnd/>
          </a:ln>
        </p:spPr>
        <p:txBody>
          <a:bodyPr vert="horz" wrap="square" lIns="82030" tIns="41015" rIns="82030" bIns="4101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82613" y="2905125"/>
            <a:ext cx="6607175" cy="6035675"/>
          </a:xfrm>
          <a:prstGeom prst="rect">
            <a:avLst/>
          </a:prstGeom>
          <a:noFill/>
          <a:ln w="9525">
            <a:noFill/>
            <a:miter lim="800000"/>
            <a:headEnd/>
            <a:tailEnd/>
          </a:ln>
        </p:spPr>
        <p:txBody>
          <a:bodyPr vert="horz" wrap="square" lIns="82030" tIns="41015" rIns="82030" bIns="410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82613" y="9164638"/>
            <a:ext cx="1619250" cy="669925"/>
          </a:xfrm>
          <a:prstGeom prst="rect">
            <a:avLst/>
          </a:prstGeom>
          <a:noFill/>
          <a:ln w="9525">
            <a:noFill/>
            <a:miter lim="800000"/>
            <a:headEnd/>
            <a:tailEnd/>
          </a:ln>
        </p:spPr>
        <p:txBody>
          <a:bodyPr vert="horz" wrap="square" lIns="82030" tIns="41015" rIns="82030" bIns="41015" numCol="1" anchor="t" anchorCtr="0" compatLnSpc="1">
            <a:prstTxWarp prst="textNoShape">
              <a:avLst/>
            </a:prstTxWarp>
          </a:bodyPr>
          <a:lstStyle>
            <a:lvl1pPr>
              <a:defRPr sz="1300" b="0">
                <a:cs typeface="+mn-cs"/>
              </a:defRPr>
            </a:lvl1pPr>
          </a:lstStyle>
          <a:p>
            <a:pPr>
              <a:defRPr/>
            </a:pPr>
            <a:endParaRPr lang="en-US"/>
          </a:p>
        </p:txBody>
      </p:sp>
      <p:sp>
        <p:nvSpPr>
          <p:cNvPr id="1029" name="Rectangle 5"/>
          <p:cNvSpPr>
            <a:spLocks noGrp="1" noChangeArrowheads="1"/>
          </p:cNvSpPr>
          <p:nvPr>
            <p:ph type="ftr" sz="quarter" idx="3"/>
          </p:nvPr>
        </p:nvSpPr>
        <p:spPr bwMode="auto">
          <a:xfrm>
            <a:off x="2655888" y="9164638"/>
            <a:ext cx="2460625" cy="669925"/>
          </a:xfrm>
          <a:prstGeom prst="rect">
            <a:avLst/>
          </a:prstGeom>
          <a:noFill/>
          <a:ln w="9525">
            <a:noFill/>
            <a:miter lim="800000"/>
            <a:headEnd/>
            <a:tailEnd/>
          </a:ln>
        </p:spPr>
        <p:txBody>
          <a:bodyPr vert="horz" wrap="square" lIns="82030" tIns="41015" rIns="82030" bIns="41015" numCol="1" anchor="t" anchorCtr="0" compatLnSpc="1">
            <a:prstTxWarp prst="textNoShape">
              <a:avLst/>
            </a:prstTxWarp>
          </a:bodyPr>
          <a:lstStyle>
            <a:lvl1pPr algn="ctr">
              <a:defRPr sz="1300" b="0">
                <a:cs typeface="+mn-cs"/>
              </a:defRPr>
            </a:lvl1pPr>
          </a:lstStyle>
          <a:p>
            <a:pPr>
              <a:defRPr/>
            </a:pPr>
            <a:r>
              <a:rPr lang="en-US"/>
              <a:t>AWIS--Chicago Area Chapter Spring '08</a:t>
            </a:r>
          </a:p>
        </p:txBody>
      </p:sp>
      <p:sp>
        <p:nvSpPr>
          <p:cNvPr id="1030" name="Rectangle 6"/>
          <p:cNvSpPr>
            <a:spLocks noGrp="1" noChangeArrowheads="1"/>
          </p:cNvSpPr>
          <p:nvPr>
            <p:ph type="sldNum" sz="quarter" idx="4"/>
          </p:nvPr>
        </p:nvSpPr>
        <p:spPr bwMode="auto">
          <a:xfrm>
            <a:off x="5570538" y="9164638"/>
            <a:ext cx="1619250" cy="669925"/>
          </a:xfrm>
          <a:prstGeom prst="rect">
            <a:avLst/>
          </a:prstGeom>
          <a:noFill/>
          <a:ln w="9525">
            <a:noFill/>
            <a:miter lim="800000"/>
            <a:headEnd/>
            <a:tailEnd/>
          </a:ln>
        </p:spPr>
        <p:txBody>
          <a:bodyPr vert="horz" wrap="square" lIns="82030" tIns="41015" rIns="82030" bIns="41015" numCol="1" anchor="t" anchorCtr="0" compatLnSpc="1">
            <a:prstTxWarp prst="textNoShape">
              <a:avLst/>
            </a:prstTxWarp>
          </a:bodyPr>
          <a:lstStyle>
            <a:lvl1pPr algn="r">
              <a:defRPr sz="1300" b="0">
                <a:cs typeface="+mn-cs"/>
              </a:defRPr>
            </a:lvl1pPr>
          </a:lstStyle>
          <a:p>
            <a:pPr>
              <a:defRPr/>
            </a:pPr>
            <a:fld id="{6609E6C9-47F7-466D-965F-45688FA6E93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820738" rtl="0" eaLnBrk="0" fontAlgn="base" hangingPunct="0">
        <a:spcBef>
          <a:spcPct val="0"/>
        </a:spcBef>
        <a:spcAft>
          <a:spcPct val="0"/>
        </a:spcAft>
        <a:defRPr sz="3900">
          <a:solidFill>
            <a:schemeClr val="tx2"/>
          </a:solidFill>
          <a:latin typeface="+mj-lt"/>
          <a:ea typeface="+mj-ea"/>
          <a:cs typeface="+mj-cs"/>
        </a:defRPr>
      </a:lvl1pPr>
      <a:lvl2pPr algn="ctr" defTabSz="820738" rtl="0" eaLnBrk="0" fontAlgn="base" hangingPunct="0">
        <a:spcBef>
          <a:spcPct val="0"/>
        </a:spcBef>
        <a:spcAft>
          <a:spcPct val="0"/>
        </a:spcAft>
        <a:defRPr sz="3900">
          <a:solidFill>
            <a:schemeClr val="tx2"/>
          </a:solidFill>
          <a:latin typeface="Times New Roman" pitchFamily="18" charset="0"/>
        </a:defRPr>
      </a:lvl2pPr>
      <a:lvl3pPr algn="ctr" defTabSz="820738" rtl="0" eaLnBrk="0" fontAlgn="base" hangingPunct="0">
        <a:spcBef>
          <a:spcPct val="0"/>
        </a:spcBef>
        <a:spcAft>
          <a:spcPct val="0"/>
        </a:spcAft>
        <a:defRPr sz="3900">
          <a:solidFill>
            <a:schemeClr val="tx2"/>
          </a:solidFill>
          <a:latin typeface="Times New Roman" pitchFamily="18" charset="0"/>
        </a:defRPr>
      </a:lvl3pPr>
      <a:lvl4pPr algn="ctr" defTabSz="820738" rtl="0" eaLnBrk="0" fontAlgn="base" hangingPunct="0">
        <a:spcBef>
          <a:spcPct val="0"/>
        </a:spcBef>
        <a:spcAft>
          <a:spcPct val="0"/>
        </a:spcAft>
        <a:defRPr sz="3900">
          <a:solidFill>
            <a:schemeClr val="tx2"/>
          </a:solidFill>
          <a:latin typeface="Times New Roman" pitchFamily="18" charset="0"/>
        </a:defRPr>
      </a:lvl4pPr>
      <a:lvl5pPr algn="ctr" defTabSz="820738" rtl="0" eaLnBrk="0" fontAlgn="base" hangingPunct="0">
        <a:spcBef>
          <a:spcPct val="0"/>
        </a:spcBef>
        <a:spcAft>
          <a:spcPct val="0"/>
        </a:spcAft>
        <a:defRPr sz="3900">
          <a:solidFill>
            <a:schemeClr val="tx2"/>
          </a:solidFill>
          <a:latin typeface="Times New Roman" pitchFamily="18" charset="0"/>
        </a:defRPr>
      </a:lvl5pPr>
      <a:lvl6pPr marL="457200" algn="ctr" defTabSz="820738" rtl="0" fontAlgn="base">
        <a:spcBef>
          <a:spcPct val="0"/>
        </a:spcBef>
        <a:spcAft>
          <a:spcPct val="0"/>
        </a:spcAft>
        <a:defRPr sz="3900">
          <a:solidFill>
            <a:schemeClr val="tx2"/>
          </a:solidFill>
          <a:latin typeface="Times New Roman" pitchFamily="18" charset="0"/>
        </a:defRPr>
      </a:lvl6pPr>
      <a:lvl7pPr marL="914400" algn="ctr" defTabSz="820738" rtl="0" fontAlgn="base">
        <a:spcBef>
          <a:spcPct val="0"/>
        </a:spcBef>
        <a:spcAft>
          <a:spcPct val="0"/>
        </a:spcAft>
        <a:defRPr sz="3900">
          <a:solidFill>
            <a:schemeClr val="tx2"/>
          </a:solidFill>
          <a:latin typeface="Times New Roman" pitchFamily="18" charset="0"/>
        </a:defRPr>
      </a:lvl7pPr>
      <a:lvl8pPr marL="1371600" algn="ctr" defTabSz="820738" rtl="0" fontAlgn="base">
        <a:spcBef>
          <a:spcPct val="0"/>
        </a:spcBef>
        <a:spcAft>
          <a:spcPct val="0"/>
        </a:spcAft>
        <a:defRPr sz="3900">
          <a:solidFill>
            <a:schemeClr val="tx2"/>
          </a:solidFill>
          <a:latin typeface="Times New Roman" pitchFamily="18" charset="0"/>
        </a:defRPr>
      </a:lvl8pPr>
      <a:lvl9pPr marL="1828800" algn="ctr" defTabSz="820738" rtl="0" fontAlgn="base">
        <a:spcBef>
          <a:spcPct val="0"/>
        </a:spcBef>
        <a:spcAft>
          <a:spcPct val="0"/>
        </a:spcAft>
        <a:defRPr sz="3900">
          <a:solidFill>
            <a:schemeClr val="tx2"/>
          </a:solidFill>
          <a:latin typeface="Times New Roman" pitchFamily="18" charset="0"/>
        </a:defRPr>
      </a:lvl9pPr>
    </p:titleStyle>
    <p:bodyStyle>
      <a:lvl1pPr marL="307975" indent="-307975" algn="l" defTabSz="820738" rtl="0" eaLnBrk="0" fontAlgn="base" hangingPunct="0">
        <a:spcBef>
          <a:spcPct val="20000"/>
        </a:spcBef>
        <a:spcAft>
          <a:spcPct val="0"/>
        </a:spcAft>
        <a:buChar char="•"/>
        <a:defRPr sz="2900">
          <a:solidFill>
            <a:schemeClr val="tx1"/>
          </a:solidFill>
          <a:latin typeface="+mn-lt"/>
          <a:ea typeface="+mn-ea"/>
          <a:cs typeface="+mn-cs"/>
        </a:defRPr>
      </a:lvl1pPr>
      <a:lvl2pPr marL="666750" indent="-257175" algn="l" defTabSz="820738" rtl="0" eaLnBrk="0" fontAlgn="base" hangingPunct="0">
        <a:spcBef>
          <a:spcPct val="20000"/>
        </a:spcBef>
        <a:spcAft>
          <a:spcPct val="0"/>
        </a:spcAft>
        <a:buChar char="–"/>
        <a:defRPr sz="2500">
          <a:solidFill>
            <a:schemeClr val="tx1"/>
          </a:solidFill>
          <a:latin typeface="+mn-lt"/>
        </a:defRPr>
      </a:lvl2pPr>
      <a:lvl3pPr marL="1025525" indent="-204788" algn="l" defTabSz="820738" rtl="0" eaLnBrk="0" fontAlgn="base" hangingPunct="0">
        <a:spcBef>
          <a:spcPct val="20000"/>
        </a:spcBef>
        <a:spcAft>
          <a:spcPct val="0"/>
        </a:spcAft>
        <a:buChar char="•"/>
        <a:defRPr sz="2200">
          <a:solidFill>
            <a:schemeClr val="tx1"/>
          </a:solidFill>
          <a:latin typeface="+mn-lt"/>
        </a:defRPr>
      </a:lvl3pPr>
      <a:lvl4pPr marL="1436688" indent="-207963" algn="l" defTabSz="820738" rtl="0" eaLnBrk="0" fontAlgn="base" hangingPunct="0">
        <a:spcBef>
          <a:spcPct val="20000"/>
        </a:spcBef>
        <a:spcAft>
          <a:spcPct val="0"/>
        </a:spcAft>
        <a:buChar char="–"/>
        <a:defRPr sz="2000">
          <a:solidFill>
            <a:schemeClr val="tx1"/>
          </a:solidFill>
          <a:latin typeface="+mn-lt"/>
        </a:defRPr>
      </a:lvl4pPr>
      <a:lvl5pPr marL="1846263" indent="-204788" algn="l" defTabSz="820738" rtl="0" eaLnBrk="0" fontAlgn="base" hangingPunct="0">
        <a:spcBef>
          <a:spcPct val="20000"/>
        </a:spcBef>
        <a:spcAft>
          <a:spcPct val="0"/>
        </a:spcAft>
        <a:buChar char="»"/>
        <a:defRPr sz="2000">
          <a:solidFill>
            <a:schemeClr val="tx1"/>
          </a:solidFill>
          <a:latin typeface="+mn-lt"/>
        </a:defRPr>
      </a:lvl5pPr>
      <a:lvl6pPr marL="2303463" indent="-204788" algn="l" defTabSz="820738" rtl="0" fontAlgn="base">
        <a:spcBef>
          <a:spcPct val="20000"/>
        </a:spcBef>
        <a:spcAft>
          <a:spcPct val="0"/>
        </a:spcAft>
        <a:buChar char="»"/>
        <a:defRPr>
          <a:solidFill>
            <a:schemeClr val="tx1"/>
          </a:solidFill>
          <a:latin typeface="+mn-lt"/>
        </a:defRPr>
      </a:lvl6pPr>
      <a:lvl7pPr marL="2760663" indent="-204788" algn="l" defTabSz="820738" rtl="0" fontAlgn="base">
        <a:spcBef>
          <a:spcPct val="20000"/>
        </a:spcBef>
        <a:spcAft>
          <a:spcPct val="0"/>
        </a:spcAft>
        <a:buChar char="»"/>
        <a:defRPr>
          <a:solidFill>
            <a:schemeClr val="tx1"/>
          </a:solidFill>
          <a:latin typeface="+mn-lt"/>
        </a:defRPr>
      </a:lvl7pPr>
      <a:lvl8pPr marL="3217863" indent="-204788" algn="l" defTabSz="820738" rtl="0" fontAlgn="base">
        <a:spcBef>
          <a:spcPct val="20000"/>
        </a:spcBef>
        <a:spcAft>
          <a:spcPct val="0"/>
        </a:spcAft>
        <a:buChar char="»"/>
        <a:defRPr>
          <a:solidFill>
            <a:schemeClr val="tx1"/>
          </a:solidFill>
          <a:latin typeface="+mn-lt"/>
        </a:defRPr>
      </a:lvl8pPr>
      <a:lvl9pPr marL="3675063" indent="-204788" algn="l" defTabSz="820738"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2.wmf"/><Relationship Id="rId2" Type="http://schemas.openxmlformats.org/officeDocument/2006/relationships/hyperlink" Target="http://www.awis-chicago.org/wp-content/uploads/2013/09/Victoria-Prince.jpg" TargetMode="Externa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hyperlink" Target="http://www.awis-chicago.org/wp-content/uploads/2013/10/marla22.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0"/>
            <a:ext cx="6648449" cy="2415380"/>
          </a:xfrm>
          <a:prstGeom prst="rect">
            <a:avLst/>
          </a:prstGeom>
          <a:gradFill>
            <a:gsLst>
              <a:gs pos="0">
                <a:srgbClr val="92D050"/>
              </a:gs>
              <a:gs pos="50000">
                <a:schemeClr val="accent1">
                  <a:tint val="44500"/>
                  <a:satMod val="160000"/>
                </a:schemeClr>
              </a:gs>
              <a:gs pos="100000">
                <a:schemeClr val="accent1">
                  <a:tint val="23500"/>
                  <a:satMod val="160000"/>
                </a:schemeClr>
              </a:gs>
            </a:gsLst>
            <a:lin ang="5400000" scaled="0"/>
          </a:gradFill>
        </p:spPr>
      </p:pic>
      <p:sp>
        <p:nvSpPr>
          <p:cNvPr id="15366" name="Rectangle 12"/>
          <p:cNvSpPr>
            <a:spLocks noChangeArrowheads="1"/>
          </p:cNvSpPr>
          <p:nvPr/>
        </p:nvSpPr>
        <p:spPr bwMode="auto">
          <a:xfrm>
            <a:off x="3962400" y="2362200"/>
            <a:ext cx="3810000" cy="5410200"/>
          </a:xfrm>
          <a:prstGeom prst="rect">
            <a:avLst/>
          </a:prstGeom>
          <a:solidFill>
            <a:srgbClr val="FFFF66"/>
          </a:solidFill>
          <a:ln w="38100" cmpd="dbl">
            <a:noFill/>
            <a:miter lim="800000"/>
            <a:headEnd/>
            <a:tailEnd/>
          </a:ln>
        </p:spPr>
        <p:txBody>
          <a:bodyPr wrap="none" lIns="82030" tIns="41015" rIns="82030" bIns="41015" anchor="ctr"/>
          <a:lstStyle/>
          <a:p>
            <a:pPr algn="ctr" defTabSz="820738">
              <a:lnSpc>
                <a:spcPct val="95000"/>
              </a:lnSpc>
            </a:pPr>
            <a:endParaRPr lang="en-US" sz="1800" dirty="0" smtClean="0">
              <a:solidFill>
                <a:srgbClr val="663300"/>
              </a:solidFill>
              <a:latin typeface="Euphemia" pitchFamily="34" charset="0"/>
              <a:cs typeface="Arial"/>
            </a:endParaRPr>
          </a:p>
          <a:p>
            <a:pPr algn="ctr" defTabSz="820738">
              <a:lnSpc>
                <a:spcPct val="95000"/>
              </a:lnSpc>
            </a:pPr>
            <a:r>
              <a:rPr lang="en-US" sz="1600" dirty="0" smtClean="0">
                <a:solidFill>
                  <a:schemeClr val="accent1">
                    <a:lumMod val="50000"/>
                  </a:schemeClr>
                </a:solidFill>
                <a:latin typeface="Euphemia" pitchFamily="34" charset="0"/>
                <a:cs typeface="Arial"/>
              </a:rPr>
              <a:t>AWIS </a:t>
            </a:r>
            <a:r>
              <a:rPr lang="en-US" sz="1600" dirty="0">
                <a:solidFill>
                  <a:schemeClr val="accent1">
                    <a:lumMod val="50000"/>
                  </a:schemeClr>
                </a:solidFill>
                <a:latin typeface="Euphemia" pitchFamily="34" charset="0"/>
                <a:cs typeface="Arial"/>
              </a:rPr>
              <a:t>Chicago Chapter </a:t>
            </a:r>
          </a:p>
          <a:p>
            <a:pPr algn="ctr" defTabSz="820738">
              <a:lnSpc>
                <a:spcPct val="95000"/>
              </a:lnSpc>
            </a:pPr>
            <a:r>
              <a:rPr lang="en-US" sz="1600" dirty="0">
                <a:solidFill>
                  <a:schemeClr val="accent1">
                    <a:lumMod val="50000"/>
                  </a:schemeClr>
                </a:solidFill>
                <a:latin typeface="Euphemia" pitchFamily="34" charset="0"/>
                <a:cs typeface="Arial"/>
              </a:rPr>
              <a:t>Board Members</a:t>
            </a:r>
          </a:p>
          <a:p>
            <a:pPr algn="ctr" defTabSz="820738">
              <a:lnSpc>
                <a:spcPct val="95000"/>
              </a:lnSpc>
            </a:pPr>
            <a:endParaRPr lang="en-US" sz="1200" b="0" dirty="0">
              <a:solidFill>
                <a:schemeClr val="accent1">
                  <a:lumMod val="50000"/>
                </a:schemeClr>
              </a:solidFill>
              <a:latin typeface="Euphemia" pitchFamily="34" charset="0"/>
              <a:cs typeface="Arial"/>
            </a:endParaRPr>
          </a:p>
          <a:p>
            <a:pPr algn="ctr" defTabSz="820738">
              <a:lnSpc>
                <a:spcPct val="95000"/>
              </a:lnSpc>
            </a:pPr>
            <a:r>
              <a:rPr lang="en-US" sz="1200" dirty="0">
                <a:solidFill>
                  <a:schemeClr val="accent1">
                    <a:lumMod val="50000"/>
                  </a:schemeClr>
                </a:solidFill>
                <a:latin typeface="Euphemia" pitchFamily="34" charset="0"/>
                <a:cs typeface="Arial"/>
              </a:rPr>
              <a:t>President: </a:t>
            </a:r>
          </a:p>
          <a:p>
            <a:pPr algn="ctr" defTabSz="820738">
              <a:lnSpc>
                <a:spcPct val="95000"/>
              </a:lnSpc>
            </a:pPr>
            <a:r>
              <a:rPr lang="en-US" sz="1200" b="0" dirty="0" smtClean="0">
                <a:solidFill>
                  <a:schemeClr val="accent1">
                    <a:lumMod val="50000"/>
                  </a:schemeClr>
                </a:solidFill>
                <a:latin typeface="Euphemia" pitchFamily="34" charset="0"/>
                <a:cs typeface="Arial"/>
              </a:rPr>
              <a:t>Karen Chien, PhD</a:t>
            </a:r>
            <a:endParaRPr lang="en-US" sz="1200" b="0" dirty="0">
              <a:solidFill>
                <a:schemeClr val="accent1">
                  <a:lumMod val="50000"/>
                </a:schemeClr>
              </a:solidFill>
              <a:latin typeface="Euphemia" pitchFamily="34" charset="0"/>
              <a:cs typeface="Arial"/>
            </a:endParaRPr>
          </a:p>
          <a:p>
            <a:pPr algn="ctr" defTabSz="820738">
              <a:lnSpc>
                <a:spcPct val="95000"/>
              </a:lnSpc>
            </a:pPr>
            <a:endParaRPr lang="en-US" sz="1200" b="0" dirty="0">
              <a:solidFill>
                <a:schemeClr val="accent1">
                  <a:lumMod val="50000"/>
                </a:schemeClr>
              </a:solidFill>
              <a:latin typeface="Euphemia" pitchFamily="34" charset="0"/>
              <a:cs typeface="Arial"/>
            </a:endParaRPr>
          </a:p>
          <a:p>
            <a:pPr algn="ctr" defTabSz="820738">
              <a:lnSpc>
                <a:spcPct val="95000"/>
              </a:lnSpc>
            </a:pPr>
            <a:r>
              <a:rPr lang="en-US" sz="1200" dirty="0">
                <a:solidFill>
                  <a:schemeClr val="accent1">
                    <a:lumMod val="50000"/>
                  </a:schemeClr>
                </a:solidFill>
                <a:latin typeface="Euphemia" pitchFamily="34" charset="0"/>
                <a:cs typeface="Arial"/>
              </a:rPr>
              <a:t>Past President:</a:t>
            </a:r>
          </a:p>
          <a:p>
            <a:pPr algn="ctr" defTabSz="820738">
              <a:lnSpc>
                <a:spcPct val="95000"/>
              </a:lnSpc>
            </a:pPr>
            <a:r>
              <a:rPr lang="en-US" sz="1200" b="0" dirty="0" smtClean="0">
                <a:solidFill>
                  <a:schemeClr val="accent1">
                    <a:lumMod val="50000"/>
                  </a:schemeClr>
                </a:solidFill>
                <a:latin typeface="Euphemia" pitchFamily="34" charset="0"/>
                <a:cs typeface="Arial"/>
              </a:rPr>
              <a:t>Keng Jin Lee, PhD</a:t>
            </a:r>
          </a:p>
          <a:p>
            <a:pPr algn="ctr" defTabSz="820738">
              <a:lnSpc>
                <a:spcPct val="95000"/>
              </a:lnSpc>
            </a:pPr>
            <a:endParaRPr lang="en-US" sz="1200" b="0" dirty="0">
              <a:solidFill>
                <a:schemeClr val="accent1">
                  <a:lumMod val="50000"/>
                </a:schemeClr>
              </a:solidFill>
              <a:latin typeface="Euphemia" pitchFamily="34" charset="0"/>
              <a:cs typeface="Arial"/>
            </a:endParaRPr>
          </a:p>
          <a:p>
            <a:pPr algn="ctr" defTabSz="820738">
              <a:lnSpc>
                <a:spcPct val="95000"/>
              </a:lnSpc>
            </a:pPr>
            <a:r>
              <a:rPr lang="en-US" sz="1200" dirty="0">
                <a:solidFill>
                  <a:schemeClr val="accent1">
                    <a:lumMod val="50000"/>
                  </a:schemeClr>
                </a:solidFill>
                <a:latin typeface="Euphemia" pitchFamily="34" charset="0"/>
                <a:cs typeface="Arial"/>
              </a:rPr>
              <a:t>Head, Industry </a:t>
            </a:r>
            <a:r>
              <a:rPr lang="en-US" sz="1200" dirty="0" err="1">
                <a:solidFill>
                  <a:schemeClr val="accent1">
                    <a:lumMod val="50000"/>
                  </a:schemeClr>
                </a:solidFill>
                <a:latin typeface="Euphemia" pitchFamily="34" charset="0"/>
                <a:cs typeface="Arial"/>
              </a:rPr>
              <a:t>Liasons</a:t>
            </a:r>
            <a:r>
              <a:rPr lang="en-US" sz="1200" dirty="0">
                <a:solidFill>
                  <a:schemeClr val="accent1">
                    <a:lumMod val="50000"/>
                  </a:schemeClr>
                </a:solidFill>
                <a:latin typeface="Euphemia" pitchFamily="34" charset="0"/>
                <a:cs typeface="Arial"/>
              </a:rPr>
              <a:t> Committee</a:t>
            </a:r>
            <a:r>
              <a:rPr lang="en-US" sz="1200" dirty="0" smtClean="0">
                <a:solidFill>
                  <a:schemeClr val="accent1">
                    <a:lumMod val="50000"/>
                  </a:schemeClr>
                </a:solidFill>
                <a:latin typeface="Euphemia" pitchFamily="34" charset="0"/>
                <a:cs typeface="Arial"/>
              </a:rPr>
              <a:t>: </a:t>
            </a:r>
            <a:endParaRPr lang="en-US" sz="1200" dirty="0">
              <a:solidFill>
                <a:schemeClr val="accent1">
                  <a:lumMod val="50000"/>
                </a:schemeClr>
              </a:solidFill>
              <a:latin typeface="Euphemia" pitchFamily="34" charset="0"/>
              <a:cs typeface="Arial"/>
            </a:endParaRPr>
          </a:p>
          <a:p>
            <a:pPr algn="ctr" defTabSz="820738">
              <a:lnSpc>
                <a:spcPct val="95000"/>
              </a:lnSpc>
            </a:pPr>
            <a:r>
              <a:rPr lang="en-US" sz="1200" b="0" dirty="0" smtClean="0">
                <a:solidFill>
                  <a:schemeClr val="accent1">
                    <a:lumMod val="50000"/>
                  </a:schemeClr>
                </a:solidFill>
                <a:latin typeface="Euphemia" pitchFamily="34" charset="0"/>
                <a:cs typeface="Arial"/>
              </a:rPr>
              <a:t>Marina Damiano, PhD</a:t>
            </a:r>
            <a:endParaRPr lang="en-US" sz="1200" b="0" dirty="0">
              <a:solidFill>
                <a:schemeClr val="accent1">
                  <a:lumMod val="50000"/>
                </a:schemeClr>
              </a:solidFill>
              <a:latin typeface="Euphemia" pitchFamily="34" charset="0"/>
              <a:cs typeface="Arial"/>
            </a:endParaRPr>
          </a:p>
          <a:p>
            <a:pPr algn="ctr" defTabSz="820738">
              <a:lnSpc>
                <a:spcPct val="95000"/>
              </a:lnSpc>
            </a:pPr>
            <a:endParaRPr lang="en-US" sz="1200" b="0" dirty="0">
              <a:solidFill>
                <a:schemeClr val="accent1">
                  <a:lumMod val="50000"/>
                </a:schemeClr>
              </a:solidFill>
              <a:latin typeface="Euphemia" pitchFamily="34" charset="0"/>
              <a:cs typeface="Arial"/>
            </a:endParaRPr>
          </a:p>
          <a:p>
            <a:pPr algn="ctr" defTabSz="820738">
              <a:lnSpc>
                <a:spcPct val="95000"/>
              </a:lnSpc>
            </a:pPr>
            <a:r>
              <a:rPr lang="en-US" sz="1200" dirty="0">
                <a:solidFill>
                  <a:schemeClr val="accent1">
                    <a:lumMod val="50000"/>
                  </a:schemeClr>
                </a:solidFill>
                <a:latin typeface="Euphemia" pitchFamily="34" charset="0"/>
                <a:cs typeface="Arial"/>
              </a:rPr>
              <a:t>VP for Membership</a:t>
            </a:r>
            <a:r>
              <a:rPr lang="en-US" sz="1200" dirty="0" smtClean="0">
                <a:solidFill>
                  <a:schemeClr val="accent1">
                    <a:lumMod val="50000"/>
                  </a:schemeClr>
                </a:solidFill>
                <a:latin typeface="Euphemia" pitchFamily="34" charset="0"/>
                <a:cs typeface="Arial"/>
              </a:rPr>
              <a:t>:</a:t>
            </a:r>
            <a:endParaRPr lang="en-US" sz="1200" b="0" dirty="0" smtClean="0">
              <a:solidFill>
                <a:schemeClr val="accent1">
                  <a:lumMod val="50000"/>
                </a:schemeClr>
              </a:solidFill>
              <a:latin typeface="Euphemia" pitchFamily="34" charset="0"/>
              <a:cs typeface="Arial"/>
            </a:endParaRPr>
          </a:p>
          <a:p>
            <a:pPr algn="ctr" defTabSz="820738">
              <a:lnSpc>
                <a:spcPct val="95000"/>
              </a:lnSpc>
            </a:pPr>
            <a:r>
              <a:rPr lang="en-US" sz="1200" b="0" dirty="0" smtClean="0">
                <a:solidFill>
                  <a:schemeClr val="accent1">
                    <a:lumMod val="50000"/>
                  </a:schemeClr>
                </a:solidFill>
                <a:latin typeface="Euphemia" pitchFamily="34" charset="0"/>
                <a:cs typeface="Arial"/>
              </a:rPr>
              <a:t>Stephanie Levi, PhD</a:t>
            </a:r>
          </a:p>
          <a:p>
            <a:pPr algn="ctr" defTabSz="820738">
              <a:lnSpc>
                <a:spcPct val="95000"/>
              </a:lnSpc>
            </a:pPr>
            <a:r>
              <a:rPr lang="en-US" sz="1200" b="0" dirty="0" err="1" smtClean="0">
                <a:solidFill>
                  <a:schemeClr val="accent1">
                    <a:lumMod val="50000"/>
                  </a:schemeClr>
                </a:solidFill>
                <a:latin typeface="Euphemia" pitchFamily="34" charset="0"/>
                <a:cs typeface="Arial"/>
              </a:rPr>
              <a:t>Sarayu</a:t>
            </a:r>
            <a:r>
              <a:rPr lang="en-US" sz="1200" b="0" dirty="0" smtClean="0">
                <a:solidFill>
                  <a:schemeClr val="accent1">
                    <a:lumMod val="50000"/>
                  </a:schemeClr>
                </a:solidFill>
                <a:latin typeface="Euphemia" pitchFamily="34" charset="0"/>
                <a:cs typeface="Arial"/>
              </a:rPr>
              <a:t> </a:t>
            </a:r>
            <a:r>
              <a:rPr lang="en-US" sz="1200" b="0" dirty="0" err="1" smtClean="0">
                <a:solidFill>
                  <a:schemeClr val="accent1">
                    <a:lumMod val="50000"/>
                  </a:schemeClr>
                </a:solidFill>
                <a:latin typeface="Euphemia" pitchFamily="34" charset="0"/>
                <a:cs typeface="Arial"/>
              </a:rPr>
              <a:t>Ratnam</a:t>
            </a:r>
            <a:r>
              <a:rPr lang="en-US" sz="1200" b="0" dirty="0" smtClean="0">
                <a:solidFill>
                  <a:schemeClr val="accent1">
                    <a:lumMod val="50000"/>
                  </a:schemeClr>
                </a:solidFill>
                <a:latin typeface="Euphemia" pitchFamily="34" charset="0"/>
                <a:cs typeface="Arial"/>
              </a:rPr>
              <a:t>, PhD</a:t>
            </a:r>
            <a:endParaRPr lang="en-US" sz="1200" b="0" dirty="0">
              <a:solidFill>
                <a:schemeClr val="accent1">
                  <a:lumMod val="50000"/>
                </a:schemeClr>
              </a:solidFill>
              <a:latin typeface="Euphemia" pitchFamily="34" charset="0"/>
              <a:cs typeface="Arial"/>
            </a:endParaRPr>
          </a:p>
          <a:p>
            <a:pPr algn="ctr" defTabSz="820738">
              <a:lnSpc>
                <a:spcPct val="95000"/>
              </a:lnSpc>
            </a:pPr>
            <a:endParaRPr lang="en-US" sz="1200" b="0" dirty="0">
              <a:solidFill>
                <a:schemeClr val="accent1">
                  <a:lumMod val="50000"/>
                </a:schemeClr>
              </a:solidFill>
              <a:latin typeface="Euphemia" pitchFamily="34" charset="0"/>
              <a:cs typeface="Arial"/>
            </a:endParaRPr>
          </a:p>
          <a:p>
            <a:pPr algn="ctr" defTabSz="820738">
              <a:lnSpc>
                <a:spcPct val="95000"/>
              </a:lnSpc>
            </a:pPr>
            <a:r>
              <a:rPr lang="en-US" sz="1200" dirty="0">
                <a:solidFill>
                  <a:schemeClr val="accent1">
                    <a:lumMod val="50000"/>
                  </a:schemeClr>
                </a:solidFill>
                <a:latin typeface="Euphemia" pitchFamily="34" charset="0"/>
                <a:cs typeface="Arial"/>
              </a:rPr>
              <a:t>VPs for Communications: </a:t>
            </a:r>
            <a:endParaRPr lang="en-US" sz="1200" dirty="0" smtClean="0">
              <a:solidFill>
                <a:schemeClr val="accent1">
                  <a:lumMod val="50000"/>
                </a:schemeClr>
              </a:solidFill>
              <a:latin typeface="Euphemia" pitchFamily="34" charset="0"/>
              <a:cs typeface="Arial"/>
            </a:endParaRPr>
          </a:p>
          <a:p>
            <a:pPr algn="ctr" defTabSz="820738">
              <a:lnSpc>
                <a:spcPct val="95000"/>
              </a:lnSpc>
            </a:pPr>
            <a:r>
              <a:rPr lang="en-US" sz="1200" b="0" dirty="0" err="1" smtClean="0">
                <a:solidFill>
                  <a:schemeClr val="accent1">
                    <a:lumMod val="50000"/>
                  </a:schemeClr>
                </a:solidFill>
                <a:latin typeface="Euphemia" pitchFamily="34" charset="0"/>
                <a:cs typeface="Arial"/>
              </a:rPr>
              <a:t>Kelan</a:t>
            </a:r>
            <a:r>
              <a:rPr lang="en-US" sz="1200" b="0" dirty="0" smtClean="0">
                <a:solidFill>
                  <a:schemeClr val="accent1">
                    <a:lumMod val="50000"/>
                  </a:schemeClr>
                </a:solidFill>
                <a:latin typeface="Euphemia" pitchFamily="34" charset="0"/>
                <a:cs typeface="Arial"/>
              </a:rPr>
              <a:t> </a:t>
            </a:r>
            <a:r>
              <a:rPr lang="en-US" sz="1200" b="0" dirty="0" err="1" smtClean="0">
                <a:solidFill>
                  <a:schemeClr val="accent1">
                    <a:lumMod val="50000"/>
                  </a:schemeClr>
                </a:solidFill>
                <a:latin typeface="Euphemia" pitchFamily="34" charset="0"/>
                <a:cs typeface="Arial"/>
              </a:rPr>
              <a:t>Hlavaty</a:t>
            </a:r>
            <a:endParaRPr lang="en-US" sz="1200" b="0" dirty="0" smtClean="0">
              <a:solidFill>
                <a:schemeClr val="accent1">
                  <a:lumMod val="50000"/>
                </a:schemeClr>
              </a:solidFill>
              <a:latin typeface="Euphemia" pitchFamily="34" charset="0"/>
              <a:cs typeface="Arial"/>
            </a:endParaRPr>
          </a:p>
          <a:p>
            <a:pPr algn="ctr" defTabSz="820738">
              <a:lnSpc>
                <a:spcPct val="95000"/>
              </a:lnSpc>
            </a:pPr>
            <a:r>
              <a:rPr lang="en-US" sz="1200" b="0" dirty="0" smtClean="0">
                <a:solidFill>
                  <a:schemeClr val="accent1">
                    <a:lumMod val="50000"/>
                  </a:schemeClr>
                </a:solidFill>
                <a:latin typeface="Euphemia" pitchFamily="34" charset="0"/>
                <a:cs typeface="Arial"/>
              </a:rPr>
              <a:t>Linda Foit, PhD</a:t>
            </a:r>
            <a:endParaRPr lang="en-US" sz="1200" b="0" dirty="0">
              <a:solidFill>
                <a:schemeClr val="accent1">
                  <a:lumMod val="50000"/>
                </a:schemeClr>
              </a:solidFill>
              <a:latin typeface="Euphemia" pitchFamily="34" charset="0"/>
              <a:cs typeface="Arial"/>
            </a:endParaRPr>
          </a:p>
          <a:p>
            <a:pPr algn="ctr" defTabSz="820738">
              <a:lnSpc>
                <a:spcPct val="95000"/>
              </a:lnSpc>
            </a:pPr>
            <a:endParaRPr lang="en-US" sz="1200" dirty="0">
              <a:solidFill>
                <a:schemeClr val="accent1">
                  <a:lumMod val="50000"/>
                </a:schemeClr>
              </a:solidFill>
              <a:latin typeface="Euphemia" pitchFamily="34" charset="0"/>
              <a:cs typeface="Arial"/>
            </a:endParaRPr>
          </a:p>
          <a:p>
            <a:pPr algn="ctr" defTabSz="820738">
              <a:lnSpc>
                <a:spcPct val="95000"/>
              </a:lnSpc>
            </a:pPr>
            <a:r>
              <a:rPr lang="en-US" sz="1200" dirty="0">
                <a:solidFill>
                  <a:schemeClr val="accent1">
                    <a:lumMod val="50000"/>
                  </a:schemeClr>
                </a:solidFill>
                <a:latin typeface="Euphemia" pitchFamily="34" charset="0"/>
                <a:cs typeface="Arial"/>
              </a:rPr>
              <a:t>VPs for Outreach</a:t>
            </a:r>
            <a:r>
              <a:rPr lang="en-US" sz="1200" dirty="0" smtClean="0">
                <a:solidFill>
                  <a:schemeClr val="accent1">
                    <a:lumMod val="50000"/>
                  </a:schemeClr>
                </a:solidFill>
                <a:latin typeface="Euphemia" pitchFamily="34" charset="0"/>
                <a:cs typeface="Arial"/>
              </a:rPr>
              <a:t>:</a:t>
            </a:r>
          </a:p>
          <a:p>
            <a:pPr algn="ctr" defTabSz="820738">
              <a:lnSpc>
                <a:spcPct val="95000"/>
              </a:lnSpc>
            </a:pPr>
            <a:r>
              <a:rPr lang="en-US" sz="1200" b="0" dirty="0" smtClean="0">
                <a:solidFill>
                  <a:schemeClr val="accent1">
                    <a:lumMod val="50000"/>
                  </a:schemeClr>
                </a:solidFill>
                <a:latin typeface="Euphemia" pitchFamily="34" charset="0"/>
                <a:cs typeface="Arial"/>
              </a:rPr>
              <a:t>Marina Pazin, PhD</a:t>
            </a:r>
          </a:p>
          <a:p>
            <a:pPr algn="ctr" defTabSz="820738">
              <a:lnSpc>
                <a:spcPct val="95000"/>
              </a:lnSpc>
            </a:pPr>
            <a:r>
              <a:rPr lang="en-US" sz="1200" b="0" dirty="0" smtClean="0">
                <a:solidFill>
                  <a:schemeClr val="accent1">
                    <a:lumMod val="50000"/>
                  </a:schemeClr>
                </a:solidFill>
                <a:latin typeface="Euphemia" pitchFamily="34" charset="0"/>
                <a:cs typeface="Arial"/>
              </a:rPr>
              <a:t>Michelle Kim, PhD</a:t>
            </a:r>
            <a:endParaRPr lang="en-US" sz="1200" b="0" dirty="0">
              <a:solidFill>
                <a:schemeClr val="accent1">
                  <a:lumMod val="50000"/>
                </a:schemeClr>
              </a:solidFill>
              <a:latin typeface="Euphemia" pitchFamily="34" charset="0"/>
              <a:cs typeface="Arial"/>
            </a:endParaRPr>
          </a:p>
          <a:p>
            <a:pPr algn="ctr" defTabSz="820738">
              <a:lnSpc>
                <a:spcPct val="95000"/>
              </a:lnSpc>
            </a:pPr>
            <a:r>
              <a:rPr lang="en-US" sz="1200" b="0" dirty="0">
                <a:solidFill>
                  <a:schemeClr val="accent1">
                    <a:lumMod val="50000"/>
                  </a:schemeClr>
                </a:solidFill>
                <a:latin typeface="Euphemia" pitchFamily="34" charset="0"/>
                <a:cs typeface="Arial"/>
              </a:rPr>
              <a:t/>
            </a:r>
            <a:br>
              <a:rPr lang="en-US" sz="1200" b="0" dirty="0">
                <a:solidFill>
                  <a:schemeClr val="accent1">
                    <a:lumMod val="50000"/>
                  </a:schemeClr>
                </a:solidFill>
                <a:latin typeface="Euphemia" pitchFamily="34" charset="0"/>
                <a:cs typeface="Arial"/>
              </a:rPr>
            </a:br>
            <a:r>
              <a:rPr lang="en-US" sz="1200" dirty="0">
                <a:solidFill>
                  <a:schemeClr val="accent1">
                    <a:lumMod val="50000"/>
                  </a:schemeClr>
                </a:solidFill>
                <a:latin typeface="Euphemia" pitchFamily="34" charset="0"/>
                <a:cs typeface="Arial"/>
              </a:rPr>
              <a:t>VP for Finance:</a:t>
            </a:r>
            <a:r>
              <a:rPr lang="en-US" sz="1200" b="0" dirty="0">
                <a:solidFill>
                  <a:schemeClr val="accent1">
                    <a:lumMod val="50000"/>
                  </a:schemeClr>
                </a:solidFill>
                <a:latin typeface="Euphemia" pitchFamily="34" charset="0"/>
                <a:cs typeface="Arial"/>
              </a:rPr>
              <a:t/>
            </a:r>
            <a:br>
              <a:rPr lang="en-US" sz="1200" b="0" dirty="0">
                <a:solidFill>
                  <a:schemeClr val="accent1">
                    <a:lumMod val="50000"/>
                  </a:schemeClr>
                </a:solidFill>
                <a:latin typeface="Euphemia" pitchFamily="34" charset="0"/>
                <a:cs typeface="Arial"/>
              </a:rPr>
            </a:br>
            <a:r>
              <a:rPr lang="en-US" sz="1200" b="0" dirty="0" smtClean="0">
                <a:solidFill>
                  <a:schemeClr val="accent1">
                    <a:lumMod val="50000"/>
                  </a:schemeClr>
                </a:solidFill>
                <a:latin typeface="Euphemia" pitchFamily="34" charset="0"/>
                <a:cs typeface="Arial"/>
              </a:rPr>
              <a:t>Barbara Di Eugenio, PhD</a:t>
            </a:r>
            <a:endParaRPr lang="en-US" sz="1200" b="0" dirty="0">
              <a:solidFill>
                <a:schemeClr val="accent1">
                  <a:lumMod val="50000"/>
                </a:schemeClr>
              </a:solidFill>
              <a:latin typeface="Euphemia" pitchFamily="34" charset="0"/>
              <a:cs typeface="Arial"/>
            </a:endParaRPr>
          </a:p>
          <a:p>
            <a:pPr algn="ctr" defTabSz="820738">
              <a:lnSpc>
                <a:spcPct val="95000"/>
              </a:lnSpc>
            </a:pPr>
            <a:endParaRPr lang="en-US" sz="1200" b="0" dirty="0">
              <a:solidFill>
                <a:schemeClr val="accent1">
                  <a:lumMod val="50000"/>
                </a:schemeClr>
              </a:solidFill>
              <a:latin typeface="Euphemia" pitchFamily="34" charset="0"/>
              <a:cs typeface="Arial"/>
            </a:endParaRPr>
          </a:p>
          <a:p>
            <a:pPr algn="ctr" defTabSz="820738">
              <a:lnSpc>
                <a:spcPct val="95000"/>
              </a:lnSpc>
            </a:pPr>
            <a:r>
              <a:rPr lang="en-US" sz="1200" dirty="0">
                <a:solidFill>
                  <a:schemeClr val="accent1">
                    <a:lumMod val="50000"/>
                  </a:schemeClr>
                </a:solidFill>
                <a:latin typeface="Euphemia" pitchFamily="34" charset="0"/>
                <a:cs typeface="Arial"/>
              </a:rPr>
              <a:t>Newsletter Editor: </a:t>
            </a:r>
          </a:p>
          <a:p>
            <a:pPr algn="ctr" defTabSz="820738">
              <a:lnSpc>
                <a:spcPct val="95000"/>
              </a:lnSpc>
            </a:pPr>
            <a:r>
              <a:rPr lang="en-US" sz="1200" b="0" dirty="0" smtClean="0">
                <a:solidFill>
                  <a:schemeClr val="accent1">
                    <a:lumMod val="50000"/>
                  </a:schemeClr>
                </a:solidFill>
                <a:latin typeface="Euphemia" pitchFamily="34" charset="0"/>
                <a:cs typeface="Arial"/>
              </a:rPr>
              <a:t>Katherine J. Kim, MS JD</a:t>
            </a:r>
          </a:p>
          <a:p>
            <a:pPr algn="ctr" defTabSz="820738">
              <a:lnSpc>
                <a:spcPct val="95000"/>
              </a:lnSpc>
            </a:pPr>
            <a:endParaRPr lang="en-US" sz="1600" b="0" dirty="0" smtClean="0">
              <a:solidFill>
                <a:srgbClr val="663300"/>
              </a:solidFill>
              <a:latin typeface="Euphemia" pitchFamily="34" charset="0"/>
              <a:cs typeface="Arial"/>
            </a:endParaRPr>
          </a:p>
          <a:p>
            <a:pPr algn="ctr" defTabSz="820738">
              <a:lnSpc>
                <a:spcPct val="95000"/>
              </a:lnSpc>
            </a:pPr>
            <a:endParaRPr lang="en-US" sz="1600" b="0" dirty="0">
              <a:solidFill>
                <a:srgbClr val="663300"/>
              </a:solidFill>
              <a:latin typeface="Euphemia" pitchFamily="34" charset="0"/>
              <a:cs typeface="Arial"/>
            </a:endParaRPr>
          </a:p>
        </p:txBody>
      </p:sp>
      <p:sp>
        <p:nvSpPr>
          <p:cNvPr id="15367" name="Text Box 14"/>
          <p:cNvSpPr txBox="1">
            <a:spLocks noChangeArrowheads="1"/>
          </p:cNvSpPr>
          <p:nvPr/>
        </p:nvSpPr>
        <p:spPr bwMode="auto">
          <a:xfrm>
            <a:off x="914400" y="2362200"/>
            <a:ext cx="3225800" cy="3001579"/>
          </a:xfrm>
          <a:prstGeom prst="rect">
            <a:avLst/>
          </a:prstGeom>
          <a:noFill/>
          <a:ln w="12700">
            <a:noFill/>
            <a:miter lim="800000"/>
            <a:headEnd/>
            <a:tailEnd/>
          </a:ln>
        </p:spPr>
        <p:txBody>
          <a:bodyPr wrap="square" lIns="82030" tIns="41015" rIns="82030" bIns="41015">
            <a:spAutoFit/>
          </a:bodyPr>
          <a:lstStyle/>
          <a:p>
            <a:pPr defTabSz="820738">
              <a:spcBef>
                <a:spcPct val="50000"/>
              </a:spcBef>
            </a:pPr>
            <a:r>
              <a:rPr lang="en-US" sz="1200" b="0" dirty="0">
                <a:latin typeface="Euphemia" pitchFamily="34" charset="0"/>
                <a:cs typeface="Arial"/>
              </a:rPr>
              <a:t>The Association for Women in Science (AWIS) is a non-profit organization dedicated to achieving equity and full participation of women in all areas of science, technology, </a:t>
            </a:r>
            <a:r>
              <a:rPr lang="en-US" sz="1200" b="0" dirty="0" smtClean="0">
                <a:latin typeface="Euphemia" pitchFamily="34" charset="0"/>
                <a:cs typeface="Arial"/>
              </a:rPr>
              <a:t>and engineering</a:t>
            </a:r>
            <a:r>
              <a:rPr lang="en-US" sz="1200" b="0" dirty="0">
                <a:latin typeface="Euphemia" pitchFamily="34" charset="0"/>
                <a:cs typeface="Arial"/>
              </a:rPr>
              <a:t>.</a:t>
            </a:r>
            <a:br>
              <a:rPr lang="en-US" sz="1200" b="0" dirty="0">
                <a:latin typeface="Euphemia" pitchFamily="34" charset="0"/>
                <a:cs typeface="Arial"/>
              </a:rPr>
            </a:br>
            <a:r>
              <a:rPr lang="en-US" sz="1200" b="0" dirty="0">
                <a:latin typeface="Euphemia" pitchFamily="34" charset="0"/>
                <a:cs typeface="Arial"/>
              </a:rPr>
              <a:t/>
            </a:r>
            <a:br>
              <a:rPr lang="en-US" sz="1200" b="0" dirty="0">
                <a:latin typeface="Euphemia" pitchFamily="34" charset="0"/>
                <a:cs typeface="Arial"/>
              </a:rPr>
            </a:br>
            <a:r>
              <a:rPr lang="en-US" sz="1200" b="0" dirty="0">
                <a:latin typeface="Euphemia" pitchFamily="34" charset="0"/>
                <a:cs typeface="Arial"/>
              </a:rPr>
              <a:t>The Chicago Area Chapter of the Association for Women in Science was founded in 1978 as a local chapter of the national organization.</a:t>
            </a:r>
          </a:p>
          <a:p>
            <a:pPr defTabSz="820738">
              <a:spcBef>
                <a:spcPts val="1300"/>
              </a:spcBef>
            </a:pPr>
            <a:r>
              <a:rPr lang="en-US" sz="1200" b="0" dirty="0">
                <a:latin typeface="Euphemia" pitchFamily="34" charset="0"/>
                <a:cs typeface="Arial"/>
              </a:rPr>
              <a:t>For membership information, please visit us at</a:t>
            </a:r>
            <a:r>
              <a:rPr lang="en-US" sz="1200" b="0" dirty="0" smtClean="0">
                <a:latin typeface="Euphemia" pitchFamily="34" charset="0"/>
                <a:cs typeface="Arial"/>
              </a:rPr>
              <a:t>: </a:t>
            </a:r>
            <a:r>
              <a:rPr lang="en-US" sz="1200" dirty="0" smtClean="0">
                <a:solidFill>
                  <a:schemeClr val="accent1">
                    <a:lumMod val="50000"/>
                  </a:schemeClr>
                </a:solidFill>
                <a:latin typeface="Euphemia" pitchFamily="34" charset="0"/>
                <a:cs typeface="Arial"/>
              </a:rPr>
              <a:t>www.awis-chicago.org</a:t>
            </a:r>
            <a:endParaRPr lang="en-US" sz="1200" dirty="0">
              <a:solidFill>
                <a:schemeClr val="accent1">
                  <a:lumMod val="50000"/>
                </a:schemeClr>
              </a:solidFill>
              <a:latin typeface="Euphemia" pitchFamily="34" charset="0"/>
              <a:cs typeface="Arial"/>
            </a:endParaRPr>
          </a:p>
          <a:p>
            <a:pPr defTabSz="820738">
              <a:spcBef>
                <a:spcPts val="1300"/>
              </a:spcBef>
            </a:pPr>
            <a:r>
              <a:rPr lang="en-US" sz="1200" b="0" dirty="0" smtClean="0">
                <a:latin typeface="Euphemia" pitchFamily="34" charset="0"/>
                <a:cs typeface="Arial"/>
              </a:rPr>
              <a:t>or </a:t>
            </a:r>
            <a:r>
              <a:rPr lang="en-US" sz="1200" b="0" dirty="0">
                <a:latin typeface="Euphemia" pitchFamily="34" charset="0"/>
                <a:cs typeface="Arial"/>
              </a:rPr>
              <a:t>contact us at</a:t>
            </a:r>
            <a:r>
              <a:rPr lang="en-US" sz="1200" b="0" dirty="0" smtClean="0">
                <a:latin typeface="Euphemia" pitchFamily="34" charset="0"/>
                <a:cs typeface="Arial"/>
              </a:rPr>
              <a:t>: </a:t>
            </a:r>
            <a:br>
              <a:rPr lang="en-US" sz="1200" b="0" dirty="0" smtClean="0">
                <a:latin typeface="Euphemia" pitchFamily="34" charset="0"/>
                <a:cs typeface="Arial"/>
              </a:rPr>
            </a:br>
            <a:r>
              <a:rPr lang="en-US" sz="1200" dirty="0" smtClean="0">
                <a:solidFill>
                  <a:schemeClr val="accent1">
                    <a:lumMod val="50000"/>
                  </a:schemeClr>
                </a:solidFill>
                <a:latin typeface="Euphemia" pitchFamily="34" charset="0"/>
                <a:cs typeface="Arial"/>
              </a:rPr>
              <a:t>info@awis-chicago.org</a:t>
            </a:r>
            <a:endParaRPr lang="en-US" sz="1200" dirty="0">
              <a:solidFill>
                <a:schemeClr val="accent1">
                  <a:lumMod val="50000"/>
                </a:schemeClr>
              </a:solidFill>
              <a:latin typeface="Euphemia" pitchFamily="34" charset="0"/>
              <a:cs typeface="Arial"/>
            </a:endParaRPr>
          </a:p>
        </p:txBody>
      </p:sp>
      <p:sp>
        <p:nvSpPr>
          <p:cNvPr id="15361" name="Rectangle 20"/>
          <p:cNvSpPr>
            <a:spLocks noChangeArrowheads="1"/>
          </p:cNvSpPr>
          <p:nvPr/>
        </p:nvSpPr>
        <p:spPr bwMode="auto">
          <a:xfrm>
            <a:off x="0" y="0"/>
            <a:ext cx="762000" cy="6789738"/>
          </a:xfrm>
          <a:prstGeom prst="rect">
            <a:avLst/>
          </a:prstGeom>
          <a:solidFill>
            <a:srgbClr val="92D050"/>
          </a:solidFill>
          <a:ln w="9525">
            <a:noFill/>
            <a:miter lim="800000"/>
            <a:headEnd/>
            <a:tailEnd/>
          </a:ln>
        </p:spPr>
        <p:txBody>
          <a:bodyPr wrap="none" anchor="ctr"/>
          <a:lstStyle/>
          <a:p>
            <a:endParaRPr lang="en-US"/>
          </a:p>
        </p:txBody>
      </p:sp>
      <p:sp>
        <p:nvSpPr>
          <p:cNvPr id="15362" name="Rectangle 19"/>
          <p:cNvSpPr>
            <a:spLocks noChangeArrowheads="1"/>
          </p:cNvSpPr>
          <p:nvPr/>
        </p:nvSpPr>
        <p:spPr bwMode="auto">
          <a:xfrm>
            <a:off x="0" y="9296400"/>
            <a:ext cx="7772400" cy="762000"/>
          </a:xfrm>
          <a:prstGeom prst="rect">
            <a:avLst/>
          </a:prstGeom>
          <a:solidFill>
            <a:srgbClr val="92D050"/>
          </a:solidFill>
          <a:ln w="9525">
            <a:noFill/>
            <a:miter lim="800000"/>
            <a:headEnd/>
            <a:tailEnd/>
          </a:ln>
        </p:spPr>
        <p:txBody>
          <a:bodyPr wrap="none" lIns="91408" tIns="45703" rIns="91408" bIns="45703" anchor="ctr"/>
          <a:lstStyle/>
          <a:p>
            <a:pPr algn="ctr"/>
            <a:endParaRPr lang="en-US" b="0"/>
          </a:p>
        </p:txBody>
      </p:sp>
      <p:sp>
        <p:nvSpPr>
          <p:cNvPr id="2057" name="Text Box 19"/>
          <p:cNvSpPr txBox="1">
            <a:spLocks noChangeArrowheads="1"/>
          </p:cNvSpPr>
          <p:nvPr/>
        </p:nvSpPr>
        <p:spPr bwMode="auto">
          <a:xfrm>
            <a:off x="76200" y="9653588"/>
            <a:ext cx="7772400" cy="329052"/>
          </a:xfrm>
          <a:prstGeom prst="rect">
            <a:avLst/>
          </a:prstGeom>
          <a:noFill/>
          <a:ln w="9525">
            <a:noFill/>
            <a:miter lim="800000"/>
            <a:headEnd/>
            <a:tailEnd/>
          </a:ln>
        </p:spPr>
        <p:txBody>
          <a:bodyPr lIns="82030" tIns="41015" rIns="82030" bIns="41015">
            <a:spAutoFit/>
          </a:bodyPr>
          <a:lstStyle/>
          <a:p>
            <a:pPr defTabSz="820738">
              <a:spcBef>
                <a:spcPct val="50000"/>
              </a:spcBef>
              <a:defRPr/>
            </a:pP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Spring 2015		AWIS Chicago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Area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Chapter			1 </a:t>
            </a:r>
            <a:endPar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15365" name="Text Box 6"/>
          <p:cNvSpPr txBox="1">
            <a:spLocks noChangeArrowheads="1"/>
          </p:cNvSpPr>
          <p:nvPr/>
        </p:nvSpPr>
        <p:spPr bwMode="auto">
          <a:xfrm rot="-5400000">
            <a:off x="-1650206" y="4012407"/>
            <a:ext cx="4114800" cy="814387"/>
          </a:xfrm>
          <a:prstGeom prst="rect">
            <a:avLst/>
          </a:prstGeom>
          <a:noFill/>
          <a:ln w="85725" cmpd="tri">
            <a:noFill/>
            <a:miter lim="800000"/>
            <a:headEnd/>
            <a:tailEnd/>
          </a:ln>
        </p:spPr>
        <p:txBody>
          <a:bodyPr lIns="82030" tIns="41015" rIns="82030" bIns="41015">
            <a:spAutoFit/>
          </a:bodyPr>
          <a:lstStyle/>
          <a:p>
            <a:pPr algn="ctr" defTabSz="820738"/>
            <a:r>
              <a:rPr lang="en-US" sz="4800" dirty="0" smtClean="0">
                <a:latin typeface="Euphemia" pitchFamily="34" charset="0"/>
                <a:cs typeface="Papyrus"/>
              </a:rPr>
              <a:t>mission</a:t>
            </a:r>
            <a:endParaRPr lang="en-US" sz="4800" dirty="0">
              <a:latin typeface="Euphemia" pitchFamily="34" charset="0"/>
              <a:cs typeface="Papyrus"/>
            </a:endParaRPr>
          </a:p>
        </p:txBody>
      </p:sp>
      <p:sp>
        <p:nvSpPr>
          <p:cNvPr id="2065" name="Rectangle 16"/>
          <p:cNvSpPr>
            <a:spLocks noChangeArrowheads="1"/>
          </p:cNvSpPr>
          <p:nvPr/>
        </p:nvSpPr>
        <p:spPr bwMode="auto">
          <a:xfrm>
            <a:off x="0" y="6781800"/>
            <a:ext cx="3962400" cy="2598738"/>
          </a:xfrm>
          <a:prstGeom prst="rect">
            <a:avLst/>
          </a:prstGeom>
          <a:solidFill>
            <a:srgbClr val="92D050"/>
          </a:solidFill>
          <a:ln w="38100" cmpd="dbl">
            <a:noFill/>
            <a:miter lim="800000"/>
            <a:headEnd/>
            <a:tailEnd/>
          </a:ln>
        </p:spPr>
        <p:txBody>
          <a:bodyPr wrap="none" lIns="82030" tIns="41015" rIns="82030" bIns="41015" anchor="ctr"/>
          <a:lstStyle/>
          <a:p>
            <a:pPr defTabSz="820738">
              <a:spcAft>
                <a:spcPct val="60000"/>
              </a:spcAft>
              <a:defRPr/>
            </a:pPr>
            <a:r>
              <a:rPr lang="en-US" sz="1400" b="0" dirty="0">
                <a:solidFill>
                  <a:srgbClr val="85FFE0"/>
                </a:solidFill>
                <a:latin typeface="Lucida Sans Unicode" pitchFamily="34" charset="0"/>
                <a:cs typeface="+mn-cs"/>
              </a:rPr>
              <a:t> </a:t>
            </a:r>
          </a:p>
          <a:p>
            <a:pPr defTabSz="820738">
              <a:spcAft>
                <a:spcPct val="60000"/>
              </a:spcAft>
              <a:defRPr/>
            </a:pPr>
            <a:r>
              <a:rPr lang="en-US" sz="1400" b="0" dirty="0">
                <a:solidFill>
                  <a:srgbClr val="85FFE0"/>
                </a:solidFill>
                <a:effectLst>
                  <a:outerShdw blurRad="38100" dist="38100" dir="2700000" algn="tl">
                    <a:srgbClr val="808080"/>
                  </a:outerShdw>
                </a:effectLst>
                <a:latin typeface="Euphemia" pitchFamily="34" charset="0"/>
                <a:cs typeface="+mn-cs"/>
              </a:rPr>
              <a:t> </a:t>
            </a:r>
            <a:r>
              <a:rPr lang="en-US" sz="1400" b="0" dirty="0" smtClean="0">
                <a:solidFill>
                  <a:schemeClr val="bg1"/>
                </a:solidFill>
                <a:effectLst>
                  <a:outerShdw blurRad="38100" dist="38100" dir="2700000" algn="tl">
                    <a:srgbClr val="808080"/>
                  </a:outerShdw>
                </a:effectLst>
                <a:latin typeface="Lucida Sans Unicode" pitchFamily="34" charset="0"/>
                <a:cs typeface="+mn-cs"/>
              </a:rPr>
              <a:t>  </a:t>
            </a:r>
            <a:endParaRPr lang="en-US" sz="1400" b="0" dirty="0">
              <a:solidFill>
                <a:schemeClr val="bg1"/>
              </a:solidFill>
              <a:effectLst>
                <a:outerShdw blurRad="38100" dist="38100" dir="2700000" algn="tl">
                  <a:srgbClr val="808080"/>
                </a:outerShdw>
              </a:effectLst>
              <a:latin typeface="Lucida Sans Unicode" pitchFamily="34" charset="0"/>
              <a:cs typeface="+mn-cs"/>
            </a:endParaRPr>
          </a:p>
        </p:txBody>
      </p:sp>
      <p:sp>
        <p:nvSpPr>
          <p:cNvPr id="12" name="Rectangle 69"/>
          <p:cNvSpPr>
            <a:spLocks noChangeArrowheads="1"/>
          </p:cNvSpPr>
          <p:nvPr/>
        </p:nvSpPr>
        <p:spPr bwMode="auto">
          <a:xfrm>
            <a:off x="990600" y="1981200"/>
            <a:ext cx="2667000" cy="338138"/>
          </a:xfrm>
          <a:prstGeom prst="rect">
            <a:avLst/>
          </a:prstGeom>
          <a:noFill/>
          <a:ln w="9525">
            <a:noFill/>
            <a:miter lim="800000"/>
            <a:headEnd/>
            <a:tailEnd/>
          </a:ln>
        </p:spPr>
        <p:txBody>
          <a:bodyPr wrap="square" lIns="91418" tIns="45710" rIns="91418" bIns="45710" anchor="ctr">
            <a:spAutoFit/>
          </a:bodyPr>
          <a:lstStyle/>
          <a:p>
            <a:pPr algn="ctr"/>
            <a:r>
              <a:rPr lang="en-US" sz="1600" dirty="0" smtClean="0">
                <a:solidFill>
                  <a:schemeClr val="accent1">
                    <a:lumMod val="50000"/>
                  </a:schemeClr>
                </a:solidFill>
                <a:latin typeface="Euphemia" pitchFamily="34" charset="0"/>
                <a:cs typeface="Arial"/>
              </a:rPr>
              <a:t>Newsletter</a:t>
            </a:r>
            <a:endParaRPr lang="en-US" sz="1200" b="0" dirty="0">
              <a:solidFill>
                <a:schemeClr val="accent1">
                  <a:lumMod val="50000"/>
                </a:schemeClr>
              </a:solidFill>
              <a:latin typeface="Euphemia" pitchFamily="34" charset="0"/>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6"/>
          <p:cNvSpPr>
            <a:spLocks noChangeArrowheads="1"/>
          </p:cNvSpPr>
          <p:nvPr/>
        </p:nvSpPr>
        <p:spPr bwMode="auto">
          <a:xfrm>
            <a:off x="0" y="9136063"/>
            <a:ext cx="7772400" cy="922337"/>
          </a:xfrm>
          <a:prstGeom prst="rect">
            <a:avLst/>
          </a:prstGeom>
          <a:solidFill>
            <a:srgbClr val="92D050"/>
          </a:solidFill>
          <a:ln w="9525">
            <a:noFill/>
            <a:miter lim="800000"/>
            <a:headEnd/>
            <a:tailEnd/>
          </a:ln>
        </p:spPr>
        <p:txBody>
          <a:bodyPr wrap="none" lIns="91408" tIns="45703" rIns="91408" bIns="45703" anchor="ctr"/>
          <a:lstStyle/>
          <a:p>
            <a:pPr algn="ctr"/>
            <a:endParaRPr lang="en-US" b="0"/>
          </a:p>
        </p:txBody>
      </p:sp>
      <p:sp>
        <p:nvSpPr>
          <p:cNvPr id="18438" name="Text Box 7"/>
          <p:cNvSpPr txBox="1">
            <a:spLocks noChangeArrowheads="1"/>
          </p:cNvSpPr>
          <p:nvPr/>
        </p:nvSpPr>
        <p:spPr bwMode="auto">
          <a:xfrm rot="-5400000">
            <a:off x="-4161631" y="4161631"/>
            <a:ext cx="9144000" cy="820737"/>
          </a:xfrm>
          <a:prstGeom prst="rect">
            <a:avLst/>
          </a:prstGeom>
          <a:solidFill>
            <a:srgbClr val="92D050"/>
          </a:solidFill>
          <a:ln w="85725" cmpd="tri">
            <a:noFill/>
            <a:miter lim="800000"/>
            <a:headEnd/>
            <a:tailEnd/>
          </a:ln>
        </p:spPr>
        <p:txBody>
          <a:bodyPr lIns="82030" tIns="41015" rIns="82030" bIns="41015">
            <a:spAutoFit/>
          </a:bodyPr>
          <a:lstStyle/>
          <a:p>
            <a:pPr algn="ctr" defTabSz="820738"/>
            <a:r>
              <a:rPr lang="en-US" sz="4800" dirty="0" smtClean="0">
                <a:latin typeface="Euphemia" pitchFamily="34" charset="0"/>
                <a:cs typeface="Papyrus"/>
              </a:rPr>
              <a:t>winter 2015</a:t>
            </a:r>
            <a:endParaRPr lang="en-US" sz="4800" dirty="0">
              <a:latin typeface="Euphemia" pitchFamily="34" charset="0"/>
              <a:cs typeface="Papyrus"/>
            </a:endParaRPr>
          </a:p>
        </p:txBody>
      </p:sp>
      <p:sp>
        <p:nvSpPr>
          <p:cNvPr id="16" name="Text Box 19"/>
          <p:cNvSpPr txBox="1">
            <a:spLocks noChangeArrowheads="1"/>
          </p:cNvSpPr>
          <p:nvPr/>
        </p:nvSpPr>
        <p:spPr bwMode="auto">
          <a:xfrm>
            <a:off x="76200" y="9653588"/>
            <a:ext cx="7772400" cy="329052"/>
          </a:xfrm>
          <a:prstGeom prst="rect">
            <a:avLst/>
          </a:prstGeom>
          <a:noFill/>
          <a:ln w="9525">
            <a:noFill/>
            <a:miter lim="800000"/>
            <a:headEnd/>
            <a:tailEnd/>
          </a:ln>
        </p:spPr>
        <p:txBody>
          <a:bodyPr lIns="82030" tIns="41015" rIns="82030" bIns="41015">
            <a:spAutoFit/>
          </a:bodyPr>
          <a:lstStyle/>
          <a:p>
            <a:pPr defTabSz="820738">
              <a:spcBef>
                <a:spcPct val="50000"/>
              </a:spcBef>
              <a:defRPr/>
            </a:pP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Spring 2015		AWIS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Chicago Area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Chapter			2 </a:t>
            </a:r>
            <a:endPar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1028" name="AutoShape 4" descr="AWIS-Chicago_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AWIS-Chicago_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AWIS-Chicago_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AWIS-Chicago_3.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8" name="Picture 4" descr="C:\Documents and Settings\Administrator\Local Settings\Temporary Internet Files\Content.IE5\3K3PPN9W\MC9003522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0"/>
            <a:ext cx="669454" cy="778191"/>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3733800" y="6019800"/>
            <a:ext cx="4419600" cy="584775"/>
          </a:xfrm>
          <a:prstGeom prst="rect">
            <a:avLst/>
          </a:prstGeom>
          <a:noFill/>
        </p:spPr>
        <p:txBody>
          <a:bodyPr wrap="square" rtlCol="0">
            <a:spAutoFit/>
          </a:bodyPr>
          <a:lstStyle/>
          <a:p>
            <a:pPr algn="ctr"/>
            <a:r>
              <a:rPr lang="en-US" sz="1600" dirty="0" smtClean="0">
                <a:solidFill>
                  <a:srgbClr val="663300"/>
                </a:solidFill>
                <a:latin typeface="Euphemia" pitchFamily="34" charset="0"/>
              </a:rPr>
              <a:t>Cocktails for a Cause to benefit </a:t>
            </a:r>
          </a:p>
          <a:p>
            <a:pPr algn="ctr"/>
            <a:r>
              <a:rPr lang="en-US" sz="1600" dirty="0" smtClean="0">
                <a:solidFill>
                  <a:srgbClr val="663300"/>
                </a:solidFill>
                <a:latin typeface="Euphemia" pitchFamily="34" charset="0"/>
              </a:rPr>
              <a:t>Girls </a:t>
            </a:r>
            <a:r>
              <a:rPr lang="en-US" sz="1600" i="1" dirty="0" smtClean="0">
                <a:solidFill>
                  <a:srgbClr val="663300"/>
                </a:solidFill>
                <a:latin typeface="Euphemia" pitchFamily="34" charset="0"/>
              </a:rPr>
              <a:t>4</a:t>
            </a:r>
            <a:r>
              <a:rPr lang="en-US" sz="1600" dirty="0" smtClean="0">
                <a:solidFill>
                  <a:srgbClr val="663300"/>
                </a:solidFill>
                <a:latin typeface="Euphemia" pitchFamily="34" charset="0"/>
              </a:rPr>
              <a:t> Science</a:t>
            </a:r>
          </a:p>
        </p:txBody>
      </p:sp>
      <p:sp>
        <p:nvSpPr>
          <p:cNvPr id="30" name="TextBox 29"/>
          <p:cNvSpPr txBox="1"/>
          <p:nvPr/>
        </p:nvSpPr>
        <p:spPr>
          <a:xfrm>
            <a:off x="4343400" y="6629400"/>
            <a:ext cx="3200400" cy="2123658"/>
          </a:xfrm>
          <a:prstGeom prst="rect">
            <a:avLst/>
          </a:prstGeom>
          <a:noFill/>
        </p:spPr>
        <p:txBody>
          <a:bodyPr wrap="square" rtlCol="0">
            <a:spAutoFit/>
          </a:bodyPr>
          <a:lstStyle/>
          <a:p>
            <a:pPr algn="just"/>
            <a:r>
              <a:rPr lang="en-US" sz="1200" b="0" dirty="0" smtClean="0">
                <a:latin typeface="Euphemia" pitchFamily="34" charset="0"/>
              </a:rPr>
              <a:t>On Thursday, August 21, 2014, The Advisory Board of </a:t>
            </a:r>
            <a:r>
              <a:rPr lang="en-US" sz="1200" dirty="0" smtClean="0">
                <a:solidFill>
                  <a:srgbClr val="663300"/>
                </a:solidFill>
                <a:latin typeface="Euphemia" pitchFamily="34" charset="0"/>
              </a:rPr>
              <a:t>Girls 4 Science </a:t>
            </a:r>
            <a:r>
              <a:rPr lang="en-US" sz="1200" b="0" dirty="0" smtClean="0">
                <a:latin typeface="Euphemia" pitchFamily="34" charset="0"/>
              </a:rPr>
              <a:t>hosted an event at the Mid America Club. The mission of </a:t>
            </a:r>
            <a:r>
              <a:rPr lang="en-US" sz="1200" dirty="0" smtClean="0">
                <a:solidFill>
                  <a:srgbClr val="663300"/>
                </a:solidFill>
                <a:latin typeface="Euphemia" pitchFamily="34" charset="0"/>
              </a:rPr>
              <a:t>Girls 4 Science </a:t>
            </a:r>
            <a:r>
              <a:rPr lang="en-US" sz="1200" b="0" dirty="0" smtClean="0">
                <a:latin typeface="Euphemia" pitchFamily="34" charset="0"/>
              </a:rPr>
              <a:t>is to increase literacy among girls 10-18 through a collaboration of external partnerships. The program is offered on Saturdays every quarter for 6 weeks for free at Olive Harvey, Malcolm X Community College and University of St. Francis in Chicago.  For more information:  </a:t>
            </a:r>
            <a:r>
              <a:rPr lang="en-US" sz="1200" dirty="0" smtClean="0">
                <a:solidFill>
                  <a:srgbClr val="663300"/>
                </a:solidFill>
                <a:latin typeface="Euphemia" pitchFamily="34" charset="0"/>
              </a:rPr>
              <a:t>www.girls4science.org</a:t>
            </a:r>
            <a:r>
              <a:rPr lang="en-US" sz="1200" b="0" dirty="0" smtClean="0">
                <a:latin typeface="Euphemia" pitchFamily="34" charset="0"/>
              </a:rPr>
              <a:t> </a:t>
            </a:r>
          </a:p>
        </p:txBody>
      </p:sp>
      <p:sp>
        <p:nvSpPr>
          <p:cNvPr id="31" name="Rectangle 30"/>
          <p:cNvSpPr/>
          <p:nvPr/>
        </p:nvSpPr>
        <p:spPr>
          <a:xfrm>
            <a:off x="914400" y="5715000"/>
            <a:ext cx="3124200" cy="3600986"/>
          </a:xfrm>
          <a:prstGeom prst="rect">
            <a:avLst/>
          </a:prstGeom>
        </p:spPr>
        <p:txBody>
          <a:bodyPr wrap="square">
            <a:spAutoFit/>
          </a:bodyPr>
          <a:lstStyle/>
          <a:p>
            <a:pPr algn="just"/>
            <a:r>
              <a:rPr lang="en-US" sz="1200" b="0" dirty="0" smtClean="0">
                <a:latin typeface="Euphemia" pitchFamily="34" charset="0"/>
              </a:rPr>
              <a:t>The </a:t>
            </a:r>
            <a:r>
              <a:rPr lang="en-US" sz="1200" dirty="0" smtClean="0">
                <a:solidFill>
                  <a:srgbClr val="663300"/>
                </a:solidFill>
                <a:latin typeface="Euphemia" pitchFamily="34" charset="0"/>
              </a:rPr>
              <a:t>Girls Who Code </a:t>
            </a:r>
            <a:r>
              <a:rPr lang="en-US" sz="1200" b="0" dirty="0" smtClean="0">
                <a:latin typeface="Euphemia" pitchFamily="34" charset="0"/>
              </a:rPr>
              <a:t>Summer Immersion Program is an intensive 7-week opportunity that pairs project-based computer science education with real-world tech industry exposure. Teenage girls learn everything from mobile app development to programming robots in Python to front-end web design. They also work with female mentors and take field trips to start-ups where they meet employees and observe how computer science is utilized in different workplaces. Programs supported and hosted by Adobe, Amazon, </a:t>
            </a:r>
            <a:r>
              <a:rPr lang="en-US" sz="1200" b="0" dirty="0" err="1" smtClean="0">
                <a:latin typeface="Euphemia" pitchFamily="34" charset="0"/>
              </a:rPr>
              <a:t>AppNexus</a:t>
            </a:r>
            <a:r>
              <a:rPr lang="en-US" sz="1200" b="0" dirty="0" smtClean="0">
                <a:latin typeface="Euphemia" pitchFamily="34" charset="0"/>
              </a:rPr>
              <a:t>, AT&amp;T, eBay, </a:t>
            </a:r>
            <a:r>
              <a:rPr lang="en-US" sz="1200" b="0" dirty="0" err="1" smtClean="0">
                <a:latin typeface="Euphemia" pitchFamily="34" charset="0"/>
              </a:rPr>
              <a:t>Facebook</a:t>
            </a:r>
            <a:r>
              <a:rPr lang="en-US" sz="1200" b="0" dirty="0" smtClean="0">
                <a:latin typeface="Euphemia" pitchFamily="34" charset="0"/>
              </a:rPr>
              <a:t>, GE, Goldman Sachs, Google, Knight Foundation, IAC, Intel, Intuit, Microsoft, Square, Twitter, and Verizon.  </a:t>
            </a:r>
          </a:p>
          <a:p>
            <a:r>
              <a:rPr lang="en-US" sz="1200" b="0" dirty="0" smtClean="0">
                <a:latin typeface="Euphemia" pitchFamily="34" charset="0"/>
              </a:rPr>
              <a:t>For more information: </a:t>
            </a:r>
            <a:r>
              <a:rPr lang="en-US" sz="1200" dirty="0" smtClean="0">
                <a:solidFill>
                  <a:srgbClr val="663300"/>
                </a:solidFill>
                <a:latin typeface="Euphemia" pitchFamily="34" charset="0"/>
              </a:rPr>
              <a:t>girlswhocode.com</a:t>
            </a:r>
          </a:p>
          <a:p>
            <a:endParaRPr lang="en-US" sz="1200" b="0" dirty="0">
              <a:latin typeface="Euphemia" pitchFamily="34" charset="0"/>
            </a:endParaRPr>
          </a:p>
        </p:txBody>
      </p:sp>
      <p:sp>
        <p:nvSpPr>
          <p:cNvPr id="32" name="Rectangle 31"/>
          <p:cNvSpPr/>
          <p:nvPr/>
        </p:nvSpPr>
        <p:spPr>
          <a:xfrm>
            <a:off x="1295400" y="4724400"/>
            <a:ext cx="6477000" cy="307777"/>
          </a:xfrm>
          <a:prstGeom prst="rect">
            <a:avLst/>
          </a:prstGeom>
        </p:spPr>
        <p:txBody>
          <a:bodyPr wrap="square">
            <a:spAutoFit/>
          </a:bodyPr>
          <a:lstStyle/>
          <a:p>
            <a:r>
              <a:rPr lang="en-US" sz="1400" i="1" dirty="0" smtClean="0">
                <a:solidFill>
                  <a:srgbClr val="663300"/>
                </a:solidFill>
                <a:latin typeface="Euphemia" pitchFamily="34" charset="0"/>
              </a:rPr>
              <a:t>GIRLS WHO CODE </a:t>
            </a:r>
            <a:r>
              <a:rPr lang="en-US" sz="1400" dirty="0" smtClean="0">
                <a:solidFill>
                  <a:srgbClr val="663300"/>
                </a:solidFill>
                <a:latin typeface="Euphemia" pitchFamily="34" charset="0"/>
              </a:rPr>
              <a:t> </a:t>
            </a:r>
            <a:r>
              <a:rPr lang="en-US" sz="1400" kern="0" dirty="0" smtClean="0">
                <a:solidFill>
                  <a:srgbClr val="663300"/>
                </a:solidFill>
                <a:latin typeface="Euphemia" pitchFamily="34" charset="0"/>
              </a:rPr>
              <a:t>LAUNCHES 19 SUMMER IMMERSION PROGRAMS</a:t>
            </a:r>
            <a:endParaRPr lang="en-US" sz="1400" b="0" kern="0" dirty="0">
              <a:solidFill>
                <a:srgbClr val="663300"/>
              </a:solidFill>
              <a:latin typeface="Euphemia" pitchFamily="34" charset="0"/>
            </a:endParaRPr>
          </a:p>
        </p:txBody>
      </p:sp>
      <p:sp>
        <p:nvSpPr>
          <p:cNvPr id="7172" name="Rectangle 4"/>
          <p:cNvSpPr>
            <a:spLocks noChangeArrowheads="1"/>
          </p:cNvSpPr>
          <p:nvPr/>
        </p:nvSpPr>
        <p:spPr bwMode="auto">
          <a:xfrm>
            <a:off x="914400" y="1828800"/>
            <a:ext cx="66294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algn="just"/>
            <a:r>
              <a:rPr kumimoji="0" lang="en-US" sz="1200" b="0" i="0" u="none" strike="noStrike" cap="none" normalizeH="0" baseline="0" dirty="0" smtClean="0">
                <a:ln>
                  <a:noFill/>
                </a:ln>
                <a:effectLst/>
                <a:latin typeface="Euphemia" pitchFamily="34" charset="0"/>
                <a:cs typeface="Arial" pitchFamily="34" charset="0"/>
              </a:rPr>
              <a:t>A panel discussion inspired by Sarah </a:t>
            </a:r>
            <a:r>
              <a:rPr kumimoji="0" lang="en-US" sz="1200" b="0" i="0" u="none" strike="noStrike" cap="none" normalizeH="0" baseline="0" dirty="0" err="1" smtClean="0">
                <a:ln>
                  <a:noFill/>
                </a:ln>
                <a:effectLst/>
                <a:latin typeface="Euphemia" pitchFamily="34" charset="0"/>
                <a:cs typeface="Arial" pitchFamily="34" charset="0"/>
              </a:rPr>
              <a:t>Treem’s</a:t>
            </a:r>
            <a:r>
              <a:rPr kumimoji="0" lang="en-US" sz="1200" b="0" i="0" u="none" strike="noStrike" cap="none" normalizeH="0" baseline="0" dirty="0" smtClean="0">
                <a:ln>
                  <a:noFill/>
                </a:ln>
                <a:effectLst/>
                <a:latin typeface="Euphemia" pitchFamily="34" charset="0"/>
                <a:cs typeface="Arial" pitchFamily="34" charset="0"/>
              </a:rPr>
              <a:t> </a:t>
            </a:r>
            <a:r>
              <a:rPr kumimoji="0" lang="en-US" sz="1200" b="1" i="1" u="none" strike="noStrike" cap="none" normalizeH="0" baseline="0" dirty="0" smtClean="0">
                <a:ln>
                  <a:noFill/>
                </a:ln>
                <a:solidFill>
                  <a:srgbClr val="663300"/>
                </a:solidFill>
                <a:effectLst/>
                <a:latin typeface="Euphemia" pitchFamily="34" charset="0"/>
                <a:cs typeface="Arial" pitchFamily="34" charset="0"/>
              </a:rPr>
              <a:t>The How and the Why</a:t>
            </a:r>
            <a:r>
              <a:rPr kumimoji="0" lang="en-US" sz="1200" b="0" i="0" u="none" strike="noStrike" cap="none" normalizeH="0" baseline="0" dirty="0" smtClean="0">
                <a:ln>
                  <a:noFill/>
                </a:ln>
                <a:effectLst/>
                <a:latin typeface="Euphemia" pitchFamily="34" charset="0"/>
                <a:cs typeface="Arial" pitchFamily="34" charset="0"/>
              </a:rPr>
              <a:t> at TimeLine Theatre</a:t>
            </a:r>
            <a:r>
              <a:rPr lang="en-US" sz="1200" b="0" dirty="0" smtClean="0">
                <a:latin typeface="Euphemia" pitchFamily="34" charset="0"/>
                <a:cs typeface="Arial" pitchFamily="34" charset="0"/>
              </a:rPr>
              <a:t> took place on Northwestern University's Chicago Campus on </a:t>
            </a:r>
            <a:r>
              <a:rPr kumimoji="0" lang="en-US" sz="1200" b="0" i="0" u="none" strike="noStrike" cap="none" normalizeH="0" baseline="0" dirty="0" smtClean="0">
                <a:ln>
                  <a:noFill/>
                </a:ln>
                <a:effectLst/>
                <a:latin typeface="Euphemia" pitchFamily="34" charset="0"/>
                <a:cs typeface="Arial" pitchFamily="34" charset="0"/>
              </a:rPr>
              <a:t>Tuesday, March 25, 2014. At a time when women hold fewer than 18% of science faculty positions in higher education, </a:t>
            </a:r>
            <a:r>
              <a:rPr kumimoji="0" lang="en-US" sz="1200" b="1" i="1" u="none" strike="noStrike" cap="none" normalizeH="0" baseline="0" dirty="0" smtClean="0">
                <a:ln>
                  <a:noFill/>
                </a:ln>
                <a:solidFill>
                  <a:srgbClr val="663300"/>
                </a:solidFill>
                <a:effectLst/>
                <a:latin typeface="Euphemia" pitchFamily="34" charset="0"/>
                <a:cs typeface="Arial" pitchFamily="34" charset="0"/>
              </a:rPr>
              <a:t>The How and the Why</a:t>
            </a:r>
            <a:r>
              <a:rPr kumimoji="0" lang="en-US" sz="1200" b="0" i="0" u="none" strike="noStrike" cap="none" normalizeH="0" baseline="0" dirty="0" smtClean="0">
                <a:ln>
                  <a:noFill/>
                </a:ln>
                <a:effectLst/>
                <a:latin typeface="Euphemia" pitchFamily="34" charset="0"/>
                <a:cs typeface="Arial" pitchFamily="34" charset="0"/>
              </a:rPr>
              <a:t> inspires a closer examination of the role of women within academia. Brief scenes from the play were performed by actors Janet Ulrich Brooks and Elizabeth </a:t>
            </a:r>
            <a:r>
              <a:rPr kumimoji="0" lang="en-US" sz="1200" b="0" i="0" u="none" strike="noStrike" cap="none" normalizeH="0" baseline="0" dirty="0" err="1" smtClean="0">
                <a:ln>
                  <a:noFill/>
                </a:ln>
                <a:effectLst/>
                <a:latin typeface="Euphemia" pitchFamily="34" charset="0"/>
                <a:cs typeface="Arial" pitchFamily="34" charset="0"/>
              </a:rPr>
              <a:t>Ledo</a:t>
            </a:r>
            <a:r>
              <a:rPr kumimoji="0" lang="en-US" sz="1200" b="0" i="0" u="none" strike="noStrike" cap="none" normalizeH="0" baseline="0" dirty="0" smtClean="0">
                <a:ln>
                  <a:noFill/>
                </a:ln>
                <a:effectLst/>
                <a:latin typeface="Euphemia" pitchFamily="34" charset="0"/>
                <a:cs typeface="Arial" pitchFamily="34" charset="0"/>
              </a:rPr>
              <a:t> to embark on a scholarly discussion exploring how to increase and enhance the role of female scientists. </a:t>
            </a:r>
          </a:p>
        </p:txBody>
      </p:sp>
      <p:pic>
        <p:nvPicPr>
          <p:cNvPr id="7173" name="Picture 5" descr="http://chicagoplays.com/images/stories/timeline.jpg"/>
          <p:cNvPicPr>
            <a:picLocks noChangeAspect="1" noChangeArrowheads="1"/>
          </p:cNvPicPr>
          <p:nvPr/>
        </p:nvPicPr>
        <p:blipFill>
          <a:blip r:embed="rId3" cstate="print"/>
          <a:srcRect/>
          <a:stretch>
            <a:fillRect/>
          </a:stretch>
        </p:blipFill>
        <p:spPr bwMode="auto">
          <a:xfrm>
            <a:off x="1600200" y="457200"/>
            <a:ext cx="5143500" cy="1314451"/>
          </a:xfrm>
          <a:prstGeom prst="rect">
            <a:avLst/>
          </a:prstGeom>
          <a:noFill/>
        </p:spPr>
      </p:pic>
      <p:cxnSp>
        <p:nvCxnSpPr>
          <p:cNvPr id="25" name="Straight Connector 24"/>
          <p:cNvCxnSpPr/>
          <p:nvPr/>
        </p:nvCxnSpPr>
        <p:spPr>
          <a:xfrm>
            <a:off x="4495800" y="5943600"/>
            <a:ext cx="2819400" cy="0"/>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267200" y="6019800"/>
            <a:ext cx="0" cy="2895600"/>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14400" y="4953000"/>
            <a:ext cx="6553200" cy="830997"/>
          </a:xfrm>
          <a:prstGeom prst="rect">
            <a:avLst/>
          </a:prstGeom>
          <a:noFill/>
        </p:spPr>
        <p:txBody>
          <a:bodyPr wrap="square" rtlCol="0">
            <a:spAutoFit/>
          </a:bodyPr>
          <a:lstStyle/>
          <a:p>
            <a:pPr algn="just"/>
            <a:r>
              <a:rPr lang="en-US" sz="1200" dirty="0" smtClean="0">
                <a:solidFill>
                  <a:srgbClr val="663300"/>
                </a:solidFill>
                <a:latin typeface="Euphemia" pitchFamily="34" charset="0"/>
              </a:rPr>
              <a:t>Girls Who Code</a:t>
            </a:r>
            <a:r>
              <a:rPr lang="en-US" sz="1200" b="0" dirty="0" smtClean="0">
                <a:latin typeface="Euphemia" pitchFamily="34" charset="0"/>
              </a:rPr>
              <a:t>, a national non-profit organization that aims to inspire, educate and equip young women for futures in the computing-related fields, kicked off its 2014 Summer Immersion Program. The Summer Immersion Program will reach 380 high school girls across 19 classes in New York, Boston, Miami, Seattle and the Bay Area. </a:t>
            </a:r>
          </a:p>
        </p:txBody>
      </p:sp>
      <p:sp>
        <p:nvSpPr>
          <p:cNvPr id="33" name="Rectangle 32"/>
          <p:cNvSpPr/>
          <p:nvPr/>
        </p:nvSpPr>
        <p:spPr>
          <a:xfrm>
            <a:off x="990600" y="152400"/>
            <a:ext cx="6629400" cy="369332"/>
          </a:xfrm>
          <a:prstGeom prst="rect">
            <a:avLst/>
          </a:prstGeom>
        </p:spPr>
        <p:txBody>
          <a:bodyPr wrap="square">
            <a:spAutoFit/>
          </a:bodyPr>
          <a:lstStyle/>
          <a:p>
            <a:pPr algn="ctr"/>
            <a:r>
              <a:rPr lang="en-US" sz="1800" dirty="0" smtClean="0">
                <a:solidFill>
                  <a:srgbClr val="663300"/>
                </a:solidFill>
                <a:latin typeface="Euphemia" pitchFamily="34" charset="0"/>
                <a:cs typeface="Arial" pitchFamily="34" charset="0"/>
              </a:rPr>
              <a:t>Women in Science: The How and the Why</a:t>
            </a:r>
            <a:endParaRPr lang="en-US" sz="1800" dirty="0"/>
          </a:p>
        </p:txBody>
      </p:sp>
      <p:sp>
        <p:nvSpPr>
          <p:cNvPr id="36" name="Rectangle 35"/>
          <p:cNvSpPr/>
          <p:nvPr/>
        </p:nvSpPr>
        <p:spPr>
          <a:xfrm>
            <a:off x="838200" y="2895600"/>
            <a:ext cx="6781800" cy="1754326"/>
          </a:xfrm>
          <a:prstGeom prst="rect">
            <a:avLst/>
          </a:prstGeom>
        </p:spPr>
        <p:txBody>
          <a:bodyPr wrap="square">
            <a:spAutoFit/>
          </a:bodyPr>
          <a:lstStyle/>
          <a:p>
            <a:pPr algn="just"/>
            <a:r>
              <a:rPr lang="en-US" sz="1200" b="0" dirty="0" smtClean="0">
                <a:latin typeface="Euphemia" pitchFamily="34" charset="0"/>
              </a:rPr>
              <a:t>The panel featured (pictured above, from left): </a:t>
            </a:r>
            <a:r>
              <a:rPr lang="en-US" sz="1200" dirty="0" err="1" smtClean="0">
                <a:solidFill>
                  <a:srgbClr val="663300"/>
                </a:solidFill>
                <a:latin typeface="Euphemia" pitchFamily="34" charset="0"/>
              </a:rPr>
              <a:t>Keira</a:t>
            </a:r>
            <a:r>
              <a:rPr lang="en-US" sz="1200" dirty="0" smtClean="0">
                <a:solidFill>
                  <a:srgbClr val="663300"/>
                </a:solidFill>
                <a:latin typeface="Euphemia" pitchFamily="34" charset="0"/>
              </a:rPr>
              <a:t> Fromm</a:t>
            </a:r>
            <a:r>
              <a:rPr lang="en-US" sz="1200" b="0" dirty="0" smtClean="0">
                <a:latin typeface="Euphemia" pitchFamily="34" charset="0"/>
              </a:rPr>
              <a:t>, the director of TimeLine's production of </a:t>
            </a:r>
            <a:r>
              <a:rPr lang="en-US" sz="1200" i="1" dirty="0" smtClean="0">
                <a:solidFill>
                  <a:srgbClr val="663300"/>
                </a:solidFill>
                <a:latin typeface="Euphemia" pitchFamily="34" charset="0"/>
              </a:rPr>
              <a:t>The How and the Why</a:t>
            </a:r>
            <a:r>
              <a:rPr lang="en-US" sz="1200" b="0" dirty="0" smtClean="0">
                <a:latin typeface="Euphemia" pitchFamily="34" charset="0"/>
              </a:rPr>
              <a:t> ; </a:t>
            </a:r>
            <a:r>
              <a:rPr lang="en-US" sz="1200" dirty="0" smtClean="0">
                <a:solidFill>
                  <a:srgbClr val="663300"/>
                </a:solidFill>
                <a:latin typeface="Euphemia" pitchFamily="34" charset="0"/>
              </a:rPr>
              <a:t>Melina </a:t>
            </a:r>
            <a:r>
              <a:rPr lang="en-US" sz="1200" dirty="0" err="1" smtClean="0">
                <a:solidFill>
                  <a:srgbClr val="663300"/>
                </a:solidFill>
                <a:latin typeface="Euphemia" pitchFamily="34" charset="0"/>
              </a:rPr>
              <a:t>Kibbe</a:t>
            </a:r>
            <a:r>
              <a:rPr lang="en-US" sz="1200" dirty="0" smtClean="0">
                <a:solidFill>
                  <a:srgbClr val="663300"/>
                </a:solidFill>
                <a:latin typeface="Euphemia" pitchFamily="34" charset="0"/>
              </a:rPr>
              <a:t>, MD</a:t>
            </a:r>
            <a:r>
              <a:rPr lang="en-US" sz="1200" b="0" dirty="0" smtClean="0">
                <a:latin typeface="Euphemia" pitchFamily="34" charset="0"/>
              </a:rPr>
              <a:t>, professor in Surgery-Vascular &amp; Vice Chair of Research, Department of Surgery, Feinberg School of Medicine, Northwestern University; </a:t>
            </a:r>
            <a:r>
              <a:rPr lang="en-US" sz="1200" dirty="0" smtClean="0">
                <a:solidFill>
                  <a:srgbClr val="663300"/>
                </a:solidFill>
                <a:latin typeface="Euphemia" pitchFamily="34" charset="0"/>
              </a:rPr>
              <a:t>Monica </a:t>
            </a:r>
            <a:r>
              <a:rPr lang="en-US" sz="1200" dirty="0" err="1" smtClean="0">
                <a:solidFill>
                  <a:srgbClr val="663300"/>
                </a:solidFill>
                <a:latin typeface="Euphemia" pitchFamily="34" charset="0"/>
              </a:rPr>
              <a:t>Laronda</a:t>
            </a:r>
            <a:r>
              <a:rPr lang="en-US" sz="1200" dirty="0" smtClean="0">
                <a:solidFill>
                  <a:srgbClr val="663300"/>
                </a:solidFill>
                <a:latin typeface="Euphemia" pitchFamily="34" charset="0"/>
              </a:rPr>
              <a:t>, PhD</a:t>
            </a:r>
            <a:r>
              <a:rPr lang="en-US" sz="1200" b="0" dirty="0" smtClean="0">
                <a:latin typeface="Euphemia" pitchFamily="34" charset="0"/>
              </a:rPr>
              <a:t>, a Post Doctoral Fellow, Obstetrics and Gynecology, Feinberg School of Medicine, Northwestern University; </a:t>
            </a:r>
            <a:r>
              <a:rPr lang="en-US" sz="1200" dirty="0" smtClean="0">
                <a:solidFill>
                  <a:srgbClr val="663300"/>
                </a:solidFill>
                <a:latin typeface="Euphemia" pitchFamily="34" charset="0"/>
              </a:rPr>
              <a:t>Teresa Woodruff, MD,</a:t>
            </a:r>
            <a:r>
              <a:rPr lang="en-US" sz="1200" b="0" dirty="0" smtClean="0">
                <a:latin typeface="Euphemia" pitchFamily="34" charset="0"/>
              </a:rPr>
              <a:t> director of the Women's Health Research Institute, Chief &amp; Professor of Obstetrics and Gynecology, Feinberg School of Medicine, Northwestern University; </a:t>
            </a:r>
            <a:r>
              <a:rPr lang="en-US" sz="1200" dirty="0" smtClean="0">
                <a:solidFill>
                  <a:srgbClr val="663300"/>
                </a:solidFill>
                <a:latin typeface="Euphemia" pitchFamily="34" charset="0"/>
              </a:rPr>
              <a:t>Phyllis Zee, MD/PhD</a:t>
            </a:r>
            <a:r>
              <a:rPr lang="en-US" sz="1200" b="0" dirty="0" smtClean="0">
                <a:latin typeface="Euphemia" pitchFamily="34" charset="0"/>
              </a:rPr>
              <a:t>, the Associate Director of the Center for Sleep &amp; Circadian Biology, Professor in Neurology,  Feinberg School of Medicine &amp; Weinberg College of Arts and Sciences, Northwestern University. </a:t>
            </a:r>
            <a:endParaRPr lang="en-US" sz="1200" b="0" dirty="0">
              <a:latin typeface="Euphemia" pitchFamily="34" charset="0"/>
            </a:endParaRPr>
          </a:p>
        </p:txBody>
      </p:sp>
      <p:cxnSp>
        <p:nvCxnSpPr>
          <p:cNvPr id="38" name="Straight Connector 37"/>
          <p:cNvCxnSpPr/>
          <p:nvPr/>
        </p:nvCxnSpPr>
        <p:spPr>
          <a:xfrm>
            <a:off x="1143000" y="4724400"/>
            <a:ext cx="6096000" cy="0"/>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2"/>
          <p:cNvSpPr>
            <a:spLocks noChangeArrowheads="1"/>
          </p:cNvSpPr>
          <p:nvPr/>
        </p:nvSpPr>
        <p:spPr bwMode="auto">
          <a:xfrm>
            <a:off x="0" y="0"/>
            <a:ext cx="949325" cy="9136063"/>
          </a:xfrm>
          <a:prstGeom prst="rect">
            <a:avLst/>
          </a:prstGeom>
          <a:solidFill>
            <a:srgbClr val="92D050"/>
          </a:solidFill>
          <a:ln w="9525">
            <a:noFill/>
            <a:miter lim="800000"/>
            <a:headEnd/>
            <a:tailEnd/>
          </a:ln>
        </p:spPr>
        <p:txBody>
          <a:bodyPr wrap="none" anchor="ctr"/>
          <a:lstStyle/>
          <a:p>
            <a:endParaRPr lang="en-US"/>
          </a:p>
        </p:txBody>
      </p:sp>
      <p:sp>
        <p:nvSpPr>
          <p:cNvPr id="17410" name="Text Box 7"/>
          <p:cNvSpPr txBox="1">
            <a:spLocks noChangeArrowheads="1"/>
          </p:cNvSpPr>
          <p:nvPr/>
        </p:nvSpPr>
        <p:spPr bwMode="auto">
          <a:xfrm rot="-5400000">
            <a:off x="-4131468" y="4012406"/>
            <a:ext cx="9144000" cy="814387"/>
          </a:xfrm>
          <a:prstGeom prst="rect">
            <a:avLst/>
          </a:prstGeom>
          <a:noFill/>
          <a:ln w="85725" cmpd="tri">
            <a:noFill/>
            <a:miter lim="800000"/>
            <a:headEnd/>
            <a:tailEnd/>
          </a:ln>
        </p:spPr>
        <p:txBody>
          <a:bodyPr lIns="82030" tIns="41015" rIns="82030" bIns="41015">
            <a:spAutoFit/>
          </a:bodyPr>
          <a:lstStyle/>
          <a:p>
            <a:pPr algn="ctr" defTabSz="820738"/>
            <a:r>
              <a:rPr lang="en-US" sz="4800" dirty="0" smtClean="0">
                <a:latin typeface="Euphemia" pitchFamily="34" charset="0"/>
                <a:cs typeface="Papyrus"/>
              </a:rPr>
              <a:t>spring 2015</a:t>
            </a:r>
            <a:endParaRPr lang="en-US" sz="4800" dirty="0">
              <a:latin typeface="Euphemia" pitchFamily="34" charset="0"/>
              <a:cs typeface="Papyrus"/>
            </a:endParaRPr>
          </a:p>
        </p:txBody>
      </p:sp>
      <p:sp>
        <p:nvSpPr>
          <p:cNvPr id="17411" name="Rectangle 36"/>
          <p:cNvSpPr>
            <a:spLocks noChangeArrowheads="1"/>
          </p:cNvSpPr>
          <p:nvPr/>
        </p:nvSpPr>
        <p:spPr bwMode="auto">
          <a:xfrm>
            <a:off x="0" y="9136063"/>
            <a:ext cx="7772400" cy="922337"/>
          </a:xfrm>
          <a:prstGeom prst="rect">
            <a:avLst/>
          </a:prstGeom>
          <a:solidFill>
            <a:srgbClr val="92D050"/>
          </a:solidFill>
          <a:ln w="9525">
            <a:noFill/>
            <a:miter lim="800000"/>
            <a:headEnd/>
            <a:tailEnd/>
          </a:ln>
        </p:spPr>
        <p:txBody>
          <a:bodyPr wrap="none" lIns="91408" tIns="45703" rIns="91408" bIns="45703" anchor="ctr"/>
          <a:lstStyle/>
          <a:p>
            <a:pPr algn="ctr"/>
            <a:endParaRPr lang="en-US" b="0"/>
          </a:p>
        </p:txBody>
      </p:sp>
      <p:sp>
        <p:nvSpPr>
          <p:cNvPr id="17" name="Text Box 19"/>
          <p:cNvSpPr txBox="1">
            <a:spLocks noChangeArrowheads="1"/>
          </p:cNvSpPr>
          <p:nvPr/>
        </p:nvSpPr>
        <p:spPr bwMode="auto">
          <a:xfrm>
            <a:off x="76200" y="9653588"/>
            <a:ext cx="7772400" cy="329052"/>
          </a:xfrm>
          <a:prstGeom prst="rect">
            <a:avLst/>
          </a:prstGeom>
          <a:noFill/>
          <a:ln w="9525">
            <a:noFill/>
            <a:miter lim="800000"/>
            <a:headEnd/>
            <a:tailEnd/>
          </a:ln>
        </p:spPr>
        <p:txBody>
          <a:bodyPr lIns="82030" tIns="41015" rIns="82030" bIns="41015">
            <a:spAutoFit/>
          </a:bodyPr>
          <a:lstStyle/>
          <a:p>
            <a:pPr defTabSz="820738">
              <a:spcBef>
                <a:spcPct val="50000"/>
              </a:spcBef>
              <a:defRPr/>
            </a:pP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Spring 2015		AWIS Chicago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Area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Chapter			3</a:t>
            </a:r>
            <a:endPar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17421" name="Rectangle 3"/>
          <p:cNvSpPr>
            <a:spLocks noChangeArrowheads="1"/>
          </p:cNvSpPr>
          <p:nvPr/>
        </p:nvSpPr>
        <p:spPr bwMode="auto">
          <a:xfrm>
            <a:off x="0" y="-261938"/>
            <a:ext cx="0" cy="523876"/>
          </a:xfrm>
          <a:prstGeom prst="rect">
            <a:avLst/>
          </a:prstGeom>
          <a:solidFill>
            <a:srgbClr val="F7F7F7"/>
          </a:solidFill>
          <a:ln w="9525">
            <a:noFill/>
            <a:miter lim="800000"/>
            <a:headEnd/>
            <a:tailEnd/>
          </a:ln>
        </p:spPr>
        <p:txBody>
          <a:bodyPr wrap="none" lIns="0" tIns="0" rIns="0" bIns="0" anchor="ctr">
            <a:spAutoFit/>
          </a:bodyPr>
          <a:lstStyle/>
          <a:p>
            <a:endParaRPr lang="en-US" sz="900" b="0">
              <a:solidFill>
                <a:srgbClr val="555555"/>
              </a:solidFill>
              <a:latin typeface="Verdana" pitchFamily="34" charset="0"/>
            </a:endParaRPr>
          </a:p>
          <a:p>
            <a:pPr eaLnBrk="0" hangingPunct="0"/>
            <a:r>
              <a:rPr lang="en-US" sz="700" b="0">
                <a:latin typeface="Arial" charset="0"/>
              </a:rPr>
              <a:t/>
            </a:r>
            <a:br>
              <a:rPr lang="en-US" sz="700" b="0">
                <a:latin typeface="Arial" charset="0"/>
              </a:rPr>
            </a:br>
            <a:endParaRPr lang="en-US" sz="1800" b="0">
              <a:latin typeface="Arial" charset="0"/>
            </a:endParaRPr>
          </a:p>
        </p:txBody>
      </p:sp>
      <p:sp>
        <p:nvSpPr>
          <p:cNvPr id="20" name="Line 37"/>
          <p:cNvSpPr>
            <a:spLocks noChangeShapeType="1"/>
          </p:cNvSpPr>
          <p:nvPr/>
        </p:nvSpPr>
        <p:spPr bwMode="auto">
          <a:xfrm flipH="1" flipV="1">
            <a:off x="4419600" y="381000"/>
            <a:ext cx="0" cy="8686800"/>
          </a:xfrm>
          <a:prstGeom prst="line">
            <a:avLst/>
          </a:prstGeom>
          <a:ln>
            <a:solidFill>
              <a:srgbClr val="66330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2" name="TextBox 21"/>
          <p:cNvSpPr txBox="1"/>
          <p:nvPr/>
        </p:nvSpPr>
        <p:spPr>
          <a:xfrm>
            <a:off x="4419600" y="5181600"/>
            <a:ext cx="3352800" cy="707886"/>
          </a:xfrm>
          <a:prstGeom prst="rect">
            <a:avLst/>
          </a:prstGeom>
          <a:solidFill>
            <a:srgbClr val="663300"/>
          </a:solidFill>
        </p:spPr>
        <p:txBody>
          <a:bodyPr wrap="square" rtlCol="0">
            <a:spAutoFit/>
          </a:bodyPr>
          <a:lstStyle/>
          <a:p>
            <a:pPr algn="ctr"/>
            <a:r>
              <a:rPr lang="en-US" sz="2000" dirty="0" smtClean="0">
                <a:solidFill>
                  <a:srgbClr val="FFC000"/>
                </a:solidFill>
                <a:latin typeface="Euphemia" pitchFamily="34" charset="0"/>
              </a:rPr>
              <a:t>AWIS Chicago Fall Kickoff Network-A-Thon</a:t>
            </a:r>
            <a:endParaRPr lang="en-US" sz="2000" dirty="0">
              <a:solidFill>
                <a:srgbClr val="FFC000"/>
              </a:solidFill>
              <a:latin typeface="Euphemia" pitchFamily="34" charset="0"/>
            </a:endParaRPr>
          </a:p>
        </p:txBody>
      </p:sp>
      <p:sp>
        <p:nvSpPr>
          <p:cNvPr id="25" name="TextBox 24"/>
          <p:cNvSpPr txBox="1"/>
          <p:nvPr/>
        </p:nvSpPr>
        <p:spPr>
          <a:xfrm>
            <a:off x="4495800" y="5943600"/>
            <a:ext cx="3276600" cy="1754326"/>
          </a:xfrm>
          <a:prstGeom prst="rect">
            <a:avLst/>
          </a:prstGeom>
          <a:noFill/>
        </p:spPr>
        <p:txBody>
          <a:bodyPr wrap="square" rtlCol="0">
            <a:spAutoFit/>
          </a:bodyPr>
          <a:lstStyle/>
          <a:p>
            <a:pPr algn="just"/>
            <a:r>
              <a:rPr lang="en-US" sz="1200" b="0" dirty="0" smtClean="0">
                <a:latin typeface="Euphemia" pitchFamily="34" charset="0"/>
              </a:rPr>
              <a:t>AWIS Chicago hosted a speed networking event on Thursday, November 20, 2014 for its annual Fall Kickoff Event.. President Karen Chien introduced the new AWIS Chicago Board. Women were seated at roundtables for 15 minute rotations.  Participants discussed topics such as science writing, academia, industry and outreach</a:t>
            </a:r>
            <a:endParaRPr lang="en-US" sz="1200" b="0" dirty="0">
              <a:latin typeface="Euphemia" pitchFamily="34" charset="0"/>
            </a:endParaRPr>
          </a:p>
        </p:txBody>
      </p:sp>
      <p:pic>
        <p:nvPicPr>
          <p:cNvPr id="27" name="Picture 1"/>
          <p:cNvPicPr>
            <a:picLocks noChangeAspect="1" noChangeArrowheads="1"/>
          </p:cNvPicPr>
          <p:nvPr/>
        </p:nvPicPr>
        <p:blipFill>
          <a:blip r:embed="rId2" cstate="print"/>
          <a:srcRect/>
          <a:stretch>
            <a:fillRect/>
          </a:stretch>
        </p:blipFill>
        <p:spPr bwMode="auto">
          <a:xfrm>
            <a:off x="6248400" y="7696200"/>
            <a:ext cx="1371600" cy="1066800"/>
          </a:xfrm>
          <a:prstGeom prst="rect">
            <a:avLst/>
          </a:prstGeom>
          <a:noFill/>
          <a:ln w="9525">
            <a:noFill/>
            <a:miter lim="800000"/>
            <a:headEnd/>
            <a:tailEnd/>
          </a:ln>
        </p:spPr>
      </p:pic>
      <p:pic>
        <p:nvPicPr>
          <p:cNvPr id="28" name="Picture 4" descr="C:\Documents and Settings\Administrator\Local Settings\Temporary Internet Files\Content.IE5\3K3PPN9W\MC90035221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1257" y="1952"/>
            <a:ext cx="669454" cy="778191"/>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4114800" y="381000"/>
            <a:ext cx="3886200" cy="307777"/>
          </a:xfrm>
          <a:prstGeom prst="rect">
            <a:avLst/>
          </a:prstGeom>
        </p:spPr>
        <p:txBody>
          <a:bodyPr>
            <a:spAutoFit/>
          </a:bodyPr>
          <a:lstStyle/>
          <a:p>
            <a:pPr algn="ctr"/>
            <a:r>
              <a:rPr lang="en-US" sz="1400" dirty="0" smtClean="0">
                <a:solidFill>
                  <a:srgbClr val="663300"/>
                </a:solidFill>
                <a:latin typeface="Euphemia" pitchFamily="34" charset="0"/>
              </a:rPr>
              <a:t>100 Women in S.T.E.M. Summit</a:t>
            </a:r>
            <a:endParaRPr lang="en-US" sz="1400" dirty="0">
              <a:solidFill>
                <a:srgbClr val="663300"/>
              </a:solidFill>
              <a:latin typeface="Euphemia" pitchFamily="34" charset="0"/>
            </a:endParaRPr>
          </a:p>
        </p:txBody>
      </p:sp>
      <p:sp>
        <p:nvSpPr>
          <p:cNvPr id="30" name="Rectangle 29"/>
          <p:cNvSpPr/>
          <p:nvPr/>
        </p:nvSpPr>
        <p:spPr>
          <a:xfrm>
            <a:off x="4419600" y="762000"/>
            <a:ext cx="3124200" cy="4339650"/>
          </a:xfrm>
          <a:prstGeom prst="rect">
            <a:avLst/>
          </a:prstGeom>
        </p:spPr>
        <p:txBody>
          <a:bodyPr wrap="square">
            <a:spAutoFit/>
          </a:bodyPr>
          <a:lstStyle/>
          <a:p>
            <a:pPr algn="just"/>
            <a:r>
              <a:rPr lang="en-US" sz="1200" b="0" dirty="0" smtClean="0">
                <a:latin typeface="Euphemia" pitchFamily="34" charset="0"/>
              </a:rPr>
              <a:t>In conclusion of the 100 Women in S.T.E.M. "Leading the Way" Student Expo, the </a:t>
            </a:r>
            <a:r>
              <a:rPr lang="en-US" sz="1200" b="0" dirty="0" err="1" smtClean="0">
                <a:latin typeface="Euphemia" pitchFamily="34" charset="0"/>
              </a:rPr>
              <a:t>Aparecio</a:t>
            </a:r>
            <a:r>
              <a:rPr lang="en-US" sz="1200" b="0" dirty="0" smtClean="0">
                <a:latin typeface="Euphemia" pitchFamily="34" charset="0"/>
              </a:rPr>
              <a:t> Foundation hosted the S.T.E.M. Summit &amp; Fundraiser on the evening of Thursday, November 20, 2014 at </a:t>
            </a:r>
            <a:r>
              <a:rPr lang="en-US" sz="1200" b="0" dirty="0" err="1" smtClean="0">
                <a:latin typeface="Euphemia" pitchFamily="34" charset="0"/>
              </a:rPr>
              <a:t>Blackfinn</a:t>
            </a:r>
            <a:r>
              <a:rPr lang="en-US" sz="1200" b="0" dirty="0" smtClean="0">
                <a:latin typeface="Euphemia" pitchFamily="34" charset="0"/>
              </a:rPr>
              <a:t> </a:t>
            </a:r>
            <a:r>
              <a:rPr lang="en-US" sz="1200" b="0" dirty="0" err="1" smtClean="0">
                <a:latin typeface="Euphemia" pitchFamily="34" charset="0"/>
              </a:rPr>
              <a:t>Ameripub</a:t>
            </a:r>
            <a:r>
              <a:rPr lang="en-US" sz="1200" b="0" dirty="0" smtClean="0">
                <a:latin typeface="Euphemia" pitchFamily="34" charset="0"/>
              </a:rPr>
              <a:t> in River North. The evening included several digital panels from women in S.T.E.M. on various topics, such as, innovation and creating a female S.T.E.M. pipeline. Guests enjoyed a keynote address and took part in a S.T.E.M. activity. Influential and innovative women in science, technology, engineering and math, were honored and the </a:t>
            </a:r>
            <a:r>
              <a:rPr lang="en-US" sz="1200" dirty="0" smtClean="0">
                <a:solidFill>
                  <a:srgbClr val="663300"/>
                </a:solidFill>
                <a:latin typeface="Euphemia" pitchFamily="34" charset="0"/>
              </a:rPr>
              <a:t>100 Women in S.T.E.M. Photo Exhibit </a:t>
            </a:r>
            <a:r>
              <a:rPr lang="en-US" sz="1200" b="0" dirty="0" smtClean="0">
                <a:latin typeface="Euphemia" pitchFamily="34" charset="0"/>
              </a:rPr>
              <a:t>was launched. Speakers included :</a:t>
            </a:r>
            <a:r>
              <a:rPr lang="en-US" sz="1200" dirty="0" smtClean="0">
                <a:solidFill>
                  <a:srgbClr val="663300"/>
                </a:solidFill>
                <a:latin typeface="Euphemia" pitchFamily="34" charset="0"/>
              </a:rPr>
              <a:t>Michelle </a:t>
            </a:r>
            <a:r>
              <a:rPr lang="en-US" sz="1200" dirty="0" err="1" smtClean="0">
                <a:solidFill>
                  <a:srgbClr val="663300"/>
                </a:solidFill>
                <a:latin typeface="Euphemia" pitchFamily="34" charset="0"/>
              </a:rPr>
              <a:t>Kolar</a:t>
            </a:r>
            <a:r>
              <a:rPr lang="en-US" sz="1200" b="0" dirty="0" smtClean="0">
                <a:latin typeface="Euphemia" pitchFamily="34" charset="0"/>
              </a:rPr>
              <a:t>, Executive Director of Professional Field Services, Illinois Mathematics and Science Academy; </a:t>
            </a:r>
            <a:r>
              <a:rPr lang="en-US" sz="1200" dirty="0" err="1" smtClean="0">
                <a:solidFill>
                  <a:srgbClr val="663300"/>
                </a:solidFill>
                <a:latin typeface="Euphemia" pitchFamily="34" charset="0"/>
              </a:rPr>
              <a:t>Sandee</a:t>
            </a:r>
            <a:r>
              <a:rPr lang="en-US" sz="1200" dirty="0" smtClean="0">
                <a:solidFill>
                  <a:srgbClr val="663300"/>
                </a:solidFill>
                <a:latin typeface="Euphemia" pitchFamily="34" charset="0"/>
              </a:rPr>
              <a:t> </a:t>
            </a:r>
            <a:r>
              <a:rPr lang="en-US" sz="1200" dirty="0" err="1" smtClean="0">
                <a:solidFill>
                  <a:srgbClr val="663300"/>
                </a:solidFill>
                <a:latin typeface="Euphemia" pitchFamily="34" charset="0"/>
              </a:rPr>
              <a:t>Kastrul</a:t>
            </a:r>
            <a:r>
              <a:rPr lang="en-US" sz="1200" dirty="0" smtClean="0">
                <a:solidFill>
                  <a:srgbClr val="663300"/>
                </a:solidFill>
                <a:latin typeface="Euphemia" pitchFamily="34" charset="0"/>
              </a:rPr>
              <a:t>, </a:t>
            </a:r>
            <a:r>
              <a:rPr lang="en-US" sz="1200" b="0" dirty="0" smtClean="0">
                <a:latin typeface="Euphemia" pitchFamily="34" charset="0"/>
              </a:rPr>
              <a:t>President &amp; Co-Founder, </a:t>
            </a:r>
            <a:r>
              <a:rPr lang="en-US" sz="1200" b="0" dirty="0" err="1" smtClean="0">
                <a:latin typeface="Euphemia" pitchFamily="34" charset="0"/>
              </a:rPr>
              <a:t>i.c.stars</a:t>
            </a:r>
            <a:r>
              <a:rPr lang="en-US" sz="1200" b="0" dirty="0" smtClean="0">
                <a:latin typeface="Euphemia" pitchFamily="34" charset="0"/>
              </a:rPr>
              <a:t>; </a:t>
            </a:r>
            <a:r>
              <a:rPr lang="en-US" sz="1200" dirty="0" smtClean="0">
                <a:solidFill>
                  <a:srgbClr val="663300"/>
                </a:solidFill>
                <a:latin typeface="Euphemia" pitchFamily="34" charset="0"/>
              </a:rPr>
              <a:t>Jennifer Wesley</a:t>
            </a:r>
            <a:r>
              <a:rPr lang="en-US" sz="1200" b="0" dirty="0" smtClean="0">
                <a:latin typeface="Euphemia" pitchFamily="34" charset="0"/>
              </a:rPr>
              <a:t>, VP of Industry, Google; and </a:t>
            </a:r>
            <a:r>
              <a:rPr lang="en-US" sz="1200" dirty="0" err="1" smtClean="0">
                <a:solidFill>
                  <a:srgbClr val="663300"/>
                </a:solidFill>
                <a:latin typeface="Euphemia" pitchFamily="34" charset="0"/>
              </a:rPr>
              <a:t>Mana</a:t>
            </a:r>
            <a:r>
              <a:rPr lang="en-US" sz="1200" dirty="0" smtClean="0">
                <a:solidFill>
                  <a:srgbClr val="663300"/>
                </a:solidFill>
                <a:latin typeface="Euphemia" pitchFamily="34" charset="0"/>
              </a:rPr>
              <a:t> </a:t>
            </a:r>
            <a:r>
              <a:rPr lang="en-US" sz="1200" dirty="0" err="1" smtClean="0">
                <a:solidFill>
                  <a:srgbClr val="663300"/>
                </a:solidFill>
                <a:latin typeface="Euphemia" pitchFamily="34" charset="0"/>
              </a:rPr>
              <a:t>Iones</a:t>
            </a:r>
            <a:r>
              <a:rPr lang="en-US" sz="1200" b="0" dirty="0" err="1" smtClean="0">
                <a:latin typeface="Euphemia" pitchFamily="34" charset="0"/>
              </a:rPr>
              <a:t>cu</a:t>
            </a:r>
            <a:r>
              <a:rPr lang="en-US" sz="1200" b="0" dirty="0" smtClean="0">
                <a:latin typeface="Euphemia" pitchFamily="34" charset="0"/>
              </a:rPr>
              <a:t>, President, </a:t>
            </a:r>
            <a:r>
              <a:rPr lang="en-US" sz="1200" b="0" dirty="0" err="1" smtClean="0">
                <a:latin typeface="Euphemia" pitchFamily="34" charset="0"/>
              </a:rPr>
              <a:t>Lightspan</a:t>
            </a:r>
            <a:r>
              <a:rPr lang="en-US" sz="1200" b="0" dirty="0" smtClean="0">
                <a:latin typeface="Euphemia" pitchFamily="34" charset="0"/>
              </a:rPr>
              <a:t> Digital </a:t>
            </a:r>
            <a:endParaRPr lang="en-US" sz="1200" b="0" dirty="0">
              <a:latin typeface="Euphemia" pitchFamily="34" charset="0"/>
            </a:endParaRPr>
          </a:p>
        </p:txBody>
      </p:sp>
      <p:sp>
        <p:nvSpPr>
          <p:cNvPr id="32" name="Rectangle 31"/>
          <p:cNvSpPr/>
          <p:nvPr/>
        </p:nvSpPr>
        <p:spPr>
          <a:xfrm>
            <a:off x="1066800" y="2057400"/>
            <a:ext cx="3276600" cy="738664"/>
          </a:xfrm>
          <a:prstGeom prst="rect">
            <a:avLst/>
          </a:prstGeom>
        </p:spPr>
        <p:txBody>
          <a:bodyPr wrap="square">
            <a:spAutoFit/>
          </a:bodyPr>
          <a:lstStyle/>
          <a:p>
            <a:r>
              <a:rPr lang="en-US" sz="1400" dirty="0" smtClean="0">
                <a:solidFill>
                  <a:srgbClr val="663300"/>
                </a:solidFill>
                <a:latin typeface="Euphemia" pitchFamily="34" charset="0"/>
              </a:rPr>
              <a:t>“Makers: Women in Space” Screening</a:t>
            </a:r>
          </a:p>
          <a:p>
            <a:r>
              <a:rPr lang="en-US" sz="1400" dirty="0" smtClean="0">
                <a:solidFill>
                  <a:srgbClr val="663300"/>
                </a:solidFill>
                <a:latin typeface="Euphemia" pitchFamily="34" charset="0"/>
              </a:rPr>
              <a:t>Chicago Cultural Center, Claudia Cassidy Theatre</a:t>
            </a:r>
          </a:p>
        </p:txBody>
      </p:sp>
      <p:sp>
        <p:nvSpPr>
          <p:cNvPr id="33" name="Rectangle 32"/>
          <p:cNvSpPr/>
          <p:nvPr/>
        </p:nvSpPr>
        <p:spPr>
          <a:xfrm>
            <a:off x="990600" y="2895600"/>
            <a:ext cx="3429000" cy="6001643"/>
          </a:xfrm>
          <a:prstGeom prst="rect">
            <a:avLst/>
          </a:prstGeom>
        </p:spPr>
        <p:txBody>
          <a:bodyPr wrap="square">
            <a:spAutoFit/>
          </a:bodyPr>
          <a:lstStyle/>
          <a:p>
            <a:pPr algn="just"/>
            <a:r>
              <a:rPr lang="en-US" sz="1200" b="0" dirty="0" smtClean="0">
                <a:latin typeface="Euphemia" pitchFamily="34" charset="0"/>
              </a:rPr>
              <a:t>On Saturday, September 20, 2014, WTTW and ITVS presented Community Cinema in partnership with the Chicago Department of Cultural Affairs and Special Events for a screening and discussion about </a:t>
            </a:r>
            <a:r>
              <a:rPr lang="en-US" sz="1200" dirty="0" smtClean="0">
                <a:solidFill>
                  <a:srgbClr val="663300"/>
                </a:solidFill>
                <a:latin typeface="Euphemia" pitchFamily="34" charset="0"/>
              </a:rPr>
              <a:t>MAKERS: Women in Space </a:t>
            </a:r>
            <a:r>
              <a:rPr lang="en-US" sz="1200" b="0" dirty="0" smtClean="0">
                <a:latin typeface="Euphemia" pitchFamily="34" charset="0"/>
              </a:rPr>
              <a:t>which traces the history of women pioneers in the U.S. space program. Some, like aviators Wally Funk and </a:t>
            </a:r>
            <a:r>
              <a:rPr lang="en-US" sz="1200" b="0" dirty="0" err="1" smtClean="0">
                <a:latin typeface="Euphemia" pitchFamily="34" charset="0"/>
              </a:rPr>
              <a:t>Jerrie</a:t>
            </a:r>
            <a:r>
              <a:rPr lang="en-US" sz="1200" b="0" dirty="0" smtClean="0">
                <a:latin typeface="Euphemia" pitchFamily="34" charset="0"/>
              </a:rPr>
              <a:t> Cobb, passed the same grueling tests as male astronauts, only to be dismissed by NASA, the military, and even Lyndon Johnson, as a distraction. It wasn’t until 1995 that </a:t>
            </a:r>
            <a:r>
              <a:rPr lang="en-US" sz="1200" dirty="0" smtClean="0">
                <a:solidFill>
                  <a:srgbClr val="663300"/>
                </a:solidFill>
                <a:latin typeface="Euphemia" pitchFamily="34" charset="0"/>
              </a:rPr>
              <a:t>Eileen Collins</a:t>
            </a:r>
            <a:r>
              <a:rPr lang="en-US" sz="1200" b="0" dirty="0" smtClean="0">
                <a:latin typeface="Euphemia" pitchFamily="34" charset="0"/>
              </a:rPr>
              <a:t> became the first woman to pilot a spacecraft. The program includes interviews with Collins, as well as </a:t>
            </a:r>
            <a:r>
              <a:rPr lang="en-US" sz="1200" dirty="0" smtClean="0">
                <a:solidFill>
                  <a:srgbClr val="663300"/>
                </a:solidFill>
                <a:latin typeface="Euphemia" pitchFamily="34" charset="0"/>
              </a:rPr>
              <a:t>Sally Ride’s </a:t>
            </a:r>
            <a:r>
              <a:rPr lang="en-US" sz="1200" b="0" dirty="0" smtClean="0">
                <a:latin typeface="Euphemia" pitchFamily="34" charset="0"/>
              </a:rPr>
              <a:t>classmates </a:t>
            </a:r>
            <a:r>
              <a:rPr lang="en-US" sz="1200" dirty="0" smtClean="0">
                <a:solidFill>
                  <a:srgbClr val="663300"/>
                </a:solidFill>
                <a:latin typeface="Euphemia" pitchFamily="34" charset="0"/>
              </a:rPr>
              <a:t>Shannon Lucid, Rhea </a:t>
            </a:r>
            <a:r>
              <a:rPr lang="en-US" sz="1200" dirty="0" err="1" smtClean="0">
                <a:solidFill>
                  <a:srgbClr val="663300"/>
                </a:solidFill>
                <a:latin typeface="Euphemia" pitchFamily="34" charset="0"/>
              </a:rPr>
              <a:t>Seddon</a:t>
            </a:r>
            <a:r>
              <a:rPr lang="en-US" sz="1200" dirty="0" smtClean="0">
                <a:solidFill>
                  <a:srgbClr val="663300"/>
                </a:solidFill>
                <a:latin typeface="Euphemia" pitchFamily="34" charset="0"/>
              </a:rPr>
              <a:t> and Kathryn Sullivan,</a:t>
            </a:r>
            <a:r>
              <a:rPr lang="en-US" sz="1200" b="0" dirty="0" smtClean="0">
                <a:latin typeface="Euphemia" pitchFamily="34" charset="0"/>
              </a:rPr>
              <a:t> and features </a:t>
            </a:r>
            <a:r>
              <a:rPr lang="en-US" sz="1200" dirty="0" smtClean="0">
                <a:solidFill>
                  <a:srgbClr val="663300"/>
                </a:solidFill>
                <a:latin typeface="Euphemia" pitchFamily="34" charset="0"/>
              </a:rPr>
              <a:t>Mae Jemison</a:t>
            </a:r>
            <a:r>
              <a:rPr lang="en-US" sz="1200" b="0" dirty="0" smtClean="0">
                <a:latin typeface="Euphemia" pitchFamily="34" charset="0"/>
              </a:rPr>
              <a:t>, the first woman of color astronaut, and </a:t>
            </a:r>
            <a:r>
              <a:rPr lang="en-US" sz="1200" dirty="0" smtClean="0">
                <a:solidFill>
                  <a:srgbClr val="663300"/>
                </a:solidFill>
                <a:latin typeface="Euphemia" pitchFamily="34" charset="0"/>
              </a:rPr>
              <a:t>Peggy Whitson</a:t>
            </a:r>
            <a:r>
              <a:rPr lang="en-US" sz="1200" b="0" dirty="0" smtClean="0">
                <a:latin typeface="Euphemia" pitchFamily="34" charset="0"/>
              </a:rPr>
              <a:t>, the first female commander of the International Space Station.  </a:t>
            </a:r>
            <a:r>
              <a:rPr lang="en-US" sz="1200" dirty="0" smtClean="0">
                <a:solidFill>
                  <a:srgbClr val="663300"/>
                </a:solidFill>
                <a:latin typeface="Euphemia" pitchFamily="34" charset="0"/>
              </a:rPr>
              <a:t>MAKERS: Women in Space</a:t>
            </a:r>
            <a:r>
              <a:rPr lang="en-US" sz="1200" dirty="0" smtClean="0">
                <a:latin typeface="Euphemia" pitchFamily="34" charset="0"/>
              </a:rPr>
              <a:t> </a:t>
            </a:r>
            <a:r>
              <a:rPr lang="en-US" sz="1200" b="0" dirty="0" smtClean="0">
                <a:latin typeface="Euphemia" pitchFamily="34" charset="0"/>
              </a:rPr>
              <a:t>presents the challenges and opportunities facing women in STEM fields. The discussion was moderated by </a:t>
            </a:r>
            <a:r>
              <a:rPr lang="en-US" sz="1200" b="0" i="1" dirty="0" smtClean="0">
                <a:latin typeface="Euphemia" pitchFamily="34" charset="0"/>
              </a:rPr>
              <a:t>Chicago Tonight </a:t>
            </a:r>
            <a:r>
              <a:rPr lang="en-US" sz="1200" b="0" dirty="0" smtClean="0">
                <a:latin typeface="Euphemia" pitchFamily="34" charset="0"/>
              </a:rPr>
              <a:t>correspondent </a:t>
            </a:r>
            <a:r>
              <a:rPr lang="en-US" sz="1200" b="0" dirty="0" err="1" smtClean="0">
                <a:latin typeface="Euphemia" pitchFamily="34" charset="0"/>
              </a:rPr>
              <a:t>Brandis</a:t>
            </a:r>
            <a:r>
              <a:rPr lang="en-US" sz="1200" b="0" dirty="0" smtClean="0">
                <a:latin typeface="Euphemia" pitchFamily="34" charset="0"/>
              </a:rPr>
              <a:t> Friedman. Among the panelists were scientists </a:t>
            </a:r>
            <a:r>
              <a:rPr lang="en-US" sz="1200" dirty="0" smtClean="0">
                <a:solidFill>
                  <a:srgbClr val="663300"/>
                </a:solidFill>
                <a:latin typeface="Euphemia" pitchFamily="34" charset="0"/>
              </a:rPr>
              <a:t>Laura Whyte</a:t>
            </a:r>
            <a:r>
              <a:rPr lang="en-US" sz="1200" b="0" dirty="0" smtClean="0">
                <a:latin typeface="Euphemia" pitchFamily="34" charset="0"/>
              </a:rPr>
              <a:t> from the Adler Planetarium, </a:t>
            </a:r>
            <a:r>
              <a:rPr lang="en-US" sz="1200" dirty="0" smtClean="0">
                <a:solidFill>
                  <a:srgbClr val="663300"/>
                </a:solidFill>
                <a:latin typeface="Euphemia" pitchFamily="34" charset="0"/>
              </a:rPr>
              <a:t>Laura </a:t>
            </a:r>
            <a:r>
              <a:rPr lang="en-US" sz="1200" dirty="0" err="1" smtClean="0">
                <a:solidFill>
                  <a:srgbClr val="663300"/>
                </a:solidFill>
                <a:latin typeface="Euphemia" pitchFamily="34" charset="0"/>
              </a:rPr>
              <a:t>Trouille</a:t>
            </a:r>
            <a:r>
              <a:rPr lang="en-US" sz="1200" b="0" dirty="0" smtClean="0">
                <a:latin typeface="Euphemia" pitchFamily="34" charset="0"/>
              </a:rPr>
              <a:t> from Northwestern University, </a:t>
            </a:r>
            <a:r>
              <a:rPr lang="en-US" sz="1200" dirty="0" err="1" smtClean="0">
                <a:solidFill>
                  <a:srgbClr val="663300"/>
                </a:solidFill>
                <a:latin typeface="Euphemia" pitchFamily="34" charset="0"/>
              </a:rPr>
              <a:t>Lucianne</a:t>
            </a:r>
            <a:r>
              <a:rPr lang="en-US" sz="1200" dirty="0" smtClean="0">
                <a:solidFill>
                  <a:srgbClr val="663300"/>
                </a:solidFill>
                <a:latin typeface="Euphemia" pitchFamily="34" charset="0"/>
              </a:rPr>
              <a:t> </a:t>
            </a:r>
            <a:r>
              <a:rPr lang="en-US" sz="1200" dirty="0" err="1" smtClean="0">
                <a:solidFill>
                  <a:srgbClr val="663300"/>
                </a:solidFill>
                <a:latin typeface="Euphemia" pitchFamily="34" charset="0"/>
              </a:rPr>
              <a:t>Walkowicz</a:t>
            </a:r>
            <a:r>
              <a:rPr lang="en-US" sz="1200" dirty="0" smtClean="0">
                <a:solidFill>
                  <a:srgbClr val="663300"/>
                </a:solidFill>
                <a:latin typeface="Euphemia" pitchFamily="34" charset="0"/>
              </a:rPr>
              <a:t> </a:t>
            </a:r>
            <a:r>
              <a:rPr lang="en-US" sz="1200" b="0" dirty="0" smtClean="0">
                <a:latin typeface="Euphemia" pitchFamily="34" charset="0"/>
              </a:rPr>
              <a:t>from Princeton University. Presenting partners also include Women &amp; Girls Lead, Chicago Foundation for Women, Adler Planetarium, and the Chicago Council on Science and Technology.</a:t>
            </a:r>
            <a:endParaRPr lang="en-US" sz="1200" b="0" dirty="0">
              <a:latin typeface="Euphemia" pitchFamily="34" charset="0"/>
            </a:endParaRPr>
          </a:p>
        </p:txBody>
      </p:sp>
      <p:pic>
        <p:nvPicPr>
          <p:cNvPr id="23" name="Picture 22" descr="womeninspace2.jpg"/>
          <p:cNvPicPr>
            <a:picLocks noChangeAspect="1"/>
          </p:cNvPicPr>
          <p:nvPr/>
        </p:nvPicPr>
        <p:blipFill>
          <a:blip r:embed="rId4" cstate="print"/>
          <a:stretch>
            <a:fillRect/>
          </a:stretch>
        </p:blipFill>
        <p:spPr>
          <a:xfrm>
            <a:off x="1143000" y="152400"/>
            <a:ext cx="3048000" cy="1828800"/>
          </a:xfrm>
          <a:prstGeom prst="rect">
            <a:avLst/>
          </a:prstGeom>
        </p:spPr>
      </p:pic>
      <p:sp>
        <p:nvSpPr>
          <p:cNvPr id="24" name="Rectangle 23"/>
          <p:cNvSpPr/>
          <p:nvPr/>
        </p:nvSpPr>
        <p:spPr>
          <a:xfrm>
            <a:off x="4495800" y="7620000"/>
            <a:ext cx="1752600" cy="1015663"/>
          </a:xfrm>
          <a:prstGeom prst="rect">
            <a:avLst/>
          </a:prstGeom>
        </p:spPr>
        <p:txBody>
          <a:bodyPr wrap="square">
            <a:spAutoFit/>
          </a:bodyPr>
          <a:lstStyle/>
          <a:p>
            <a:r>
              <a:rPr lang="en-US" sz="1200" b="0" dirty="0" smtClean="0">
                <a:latin typeface="Euphemia" pitchFamily="34" charset="0"/>
              </a:rPr>
              <a:t>Following the speed networking was informal socializing.  The event was held at D4 Irish Pub and Café. </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6"/>
          <p:cNvSpPr>
            <a:spLocks noChangeArrowheads="1"/>
          </p:cNvSpPr>
          <p:nvPr/>
        </p:nvSpPr>
        <p:spPr bwMode="auto">
          <a:xfrm>
            <a:off x="0" y="9220200"/>
            <a:ext cx="7772400" cy="838200"/>
          </a:xfrm>
          <a:prstGeom prst="rect">
            <a:avLst/>
          </a:prstGeom>
          <a:solidFill>
            <a:srgbClr val="92D050"/>
          </a:solidFill>
          <a:ln w="9525">
            <a:noFill/>
            <a:miter lim="800000"/>
            <a:headEnd/>
            <a:tailEnd/>
          </a:ln>
        </p:spPr>
        <p:txBody>
          <a:bodyPr wrap="none" lIns="91408" tIns="45703" rIns="91408" bIns="45703" anchor="ctr"/>
          <a:lstStyle/>
          <a:p>
            <a:pPr algn="ctr"/>
            <a:endParaRPr lang="en-US" b="0"/>
          </a:p>
        </p:txBody>
      </p:sp>
      <p:sp>
        <p:nvSpPr>
          <p:cNvPr id="19460" name="Text Box 7"/>
          <p:cNvSpPr txBox="1">
            <a:spLocks noChangeArrowheads="1"/>
          </p:cNvSpPr>
          <p:nvPr/>
        </p:nvSpPr>
        <p:spPr bwMode="auto">
          <a:xfrm rot="-5400000">
            <a:off x="-4202904" y="4202908"/>
            <a:ext cx="9220200" cy="814387"/>
          </a:xfrm>
          <a:prstGeom prst="rect">
            <a:avLst/>
          </a:prstGeom>
          <a:solidFill>
            <a:srgbClr val="92D050"/>
          </a:solidFill>
          <a:ln w="85725" cmpd="tri">
            <a:noFill/>
            <a:miter lim="800000"/>
            <a:headEnd/>
            <a:tailEnd/>
          </a:ln>
        </p:spPr>
        <p:txBody>
          <a:bodyPr wrap="square" lIns="82030" tIns="41015" rIns="82030" bIns="41015">
            <a:spAutoFit/>
          </a:bodyPr>
          <a:lstStyle/>
          <a:p>
            <a:pPr algn="ctr" defTabSz="820738"/>
            <a:r>
              <a:rPr lang="en-US" sz="4800" dirty="0" smtClean="0">
                <a:latin typeface="Euphemia" pitchFamily="34" charset="0"/>
                <a:cs typeface="Papyrus"/>
              </a:rPr>
              <a:t>highlights</a:t>
            </a:r>
            <a:endParaRPr lang="en-US" sz="2800" dirty="0">
              <a:latin typeface="Euphemia" pitchFamily="34" charset="0"/>
              <a:cs typeface="Papyrus"/>
            </a:endParaRPr>
          </a:p>
        </p:txBody>
      </p:sp>
      <p:sp>
        <p:nvSpPr>
          <p:cNvPr id="22" name="Text Box 19"/>
          <p:cNvSpPr txBox="1">
            <a:spLocks noChangeArrowheads="1"/>
          </p:cNvSpPr>
          <p:nvPr/>
        </p:nvSpPr>
        <p:spPr bwMode="auto">
          <a:xfrm>
            <a:off x="76200" y="9653588"/>
            <a:ext cx="7772400" cy="328612"/>
          </a:xfrm>
          <a:prstGeom prst="rect">
            <a:avLst/>
          </a:prstGeom>
          <a:noFill/>
          <a:ln w="9525">
            <a:noFill/>
            <a:miter lim="800000"/>
            <a:headEnd/>
            <a:tailEnd/>
          </a:ln>
        </p:spPr>
        <p:txBody>
          <a:bodyPr lIns="82030" tIns="41015" rIns="82030" bIns="41015">
            <a:spAutoFit/>
          </a:bodyPr>
          <a:lstStyle/>
          <a:p>
            <a:pPr defTabSz="820738">
              <a:spcBef>
                <a:spcPct val="50000"/>
              </a:spcBef>
              <a:defRPr/>
            </a:pP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Spring 2015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AWIS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Chicago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Area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Chapter			4 </a:t>
            </a:r>
            <a:endPar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19466" name="AutoShape 2" descr="2010.05.24_AwisAward_grouppic.JPG"/>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sp>
        <p:nvSpPr>
          <p:cNvPr id="19468" name="AutoShape 5" descr="LiftaFork_2.JPG"/>
          <p:cNvSpPr>
            <a:spLocks noChangeAspect="1" noChangeArrowheads="1"/>
          </p:cNvSpPr>
          <p:nvPr/>
        </p:nvSpPr>
        <p:spPr bwMode="auto">
          <a:xfrm>
            <a:off x="168275" y="-182563"/>
            <a:ext cx="304800" cy="304801"/>
          </a:xfrm>
          <a:prstGeom prst="rect">
            <a:avLst/>
          </a:prstGeom>
          <a:noFill/>
          <a:ln w="9525">
            <a:noFill/>
            <a:miter lim="800000"/>
            <a:headEnd/>
            <a:tailEnd/>
          </a:ln>
        </p:spPr>
        <p:txBody>
          <a:bodyPr/>
          <a:lstStyle/>
          <a:p>
            <a:endParaRPr lang="en-US"/>
          </a:p>
        </p:txBody>
      </p:sp>
      <p:sp>
        <p:nvSpPr>
          <p:cNvPr id="20" name="Line 37"/>
          <p:cNvSpPr>
            <a:spLocks noChangeShapeType="1"/>
          </p:cNvSpPr>
          <p:nvPr/>
        </p:nvSpPr>
        <p:spPr bwMode="auto">
          <a:xfrm>
            <a:off x="1219200" y="2590800"/>
            <a:ext cx="5638800" cy="0"/>
          </a:xfrm>
          <a:prstGeom prst="line">
            <a:avLst/>
          </a:prstGeom>
          <a:ln>
            <a:solidFill>
              <a:srgbClr val="66330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25" name="Rectangle 71"/>
          <p:cNvSpPr>
            <a:spLocks noChangeArrowheads="1"/>
          </p:cNvSpPr>
          <p:nvPr/>
        </p:nvSpPr>
        <p:spPr bwMode="auto">
          <a:xfrm>
            <a:off x="1295400" y="14644"/>
            <a:ext cx="5486400" cy="523200"/>
          </a:xfrm>
          <a:prstGeom prst="rect">
            <a:avLst/>
          </a:prstGeom>
          <a:noFill/>
          <a:ln w="9525">
            <a:noFill/>
            <a:miter lim="800000"/>
            <a:headEnd/>
            <a:tailEnd/>
          </a:ln>
        </p:spPr>
        <p:txBody>
          <a:bodyPr wrap="square" lIns="91418" tIns="45710" rIns="91418" bIns="45710" anchor="ctr">
            <a:spAutoFit/>
          </a:bodyPr>
          <a:lstStyle/>
          <a:p>
            <a:pPr algn="ctr"/>
            <a:r>
              <a:rPr lang="en-US" sz="2800" u="sng" dirty="0" smtClean="0">
                <a:solidFill>
                  <a:srgbClr val="663300"/>
                </a:solidFill>
                <a:latin typeface="Euphemia" pitchFamily="34" charset="0"/>
                <a:cs typeface="Papyrus"/>
              </a:rPr>
              <a:t>Scientists </a:t>
            </a:r>
            <a:r>
              <a:rPr lang="en-US" sz="2800" u="sng" dirty="0">
                <a:solidFill>
                  <a:srgbClr val="663300"/>
                </a:solidFill>
                <a:latin typeface="Euphemia" pitchFamily="34" charset="0"/>
                <a:cs typeface="Papyrus"/>
              </a:rPr>
              <a:t>of the </a:t>
            </a:r>
            <a:r>
              <a:rPr lang="en-US" sz="2800" u="sng" dirty="0" smtClean="0">
                <a:solidFill>
                  <a:srgbClr val="663300"/>
                </a:solidFill>
                <a:latin typeface="Euphemia" pitchFamily="34" charset="0"/>
                <a:cs typeface="Papyrus"/>
              </a:rPr>
              <a:t>month</a:t>
            </a:r>
            <a:r>
              <a:rPr lang="en-US" sz="2800" b="0" i="1" u="sng" dirty="0" smtClean="0">
                <a:solidFill>
                  <a:srgbClr val="663300"/>
                </a:solidFill>
                <a:latin typeface="Euphemia" pitchFamily="34" charset="0"/>
                <a:cs typeface="Papyrus"/>
              </a:rPr>
              <a:t> </a:t>
            </a:r>
            <a:endParaRPr lang="en-US" sz="2800" b="0" i="1" u="sng" dirty="0">
              <a:solidFill>
                <a:srgbClr val="663300"/>
              </a:solidFill>
              <a:latin typeface="Euphemia" pitchFamily="34" charset="0"/>
              <a:cs typeface="Papyrus"/>
            </a:endParaRPr>
          </a:p>
        </p:txBody>
      </p:sp>
      <p:sp>
        <p:nvSpPr>
          <p:cNvPr id="26" name="Rectangle 70"/>
          <p:cNvSpPr>
            <a:spLocks noChangeArrowheads="1"/>
          </p:cNvSpPr>
          <p:nvPr/>
        </p:nvSpPr>
        <p:spPr bwMode="auto">
          <a:xfrm>
            <a:off x="1143000" y="533400"/>
            <a:ext cx="5537200" cy="276979"/>
          </a:xfrm>
          <a:prstGeom prst="rect">
            <a:avLst/>
          </a:prstGeom>
          <a:noFill/>
          <a:ln w="9525">
            <a:noFill/>
            <a:miter lim="800000"/>
            <a:headEnd/>
            <a:tailEnd/>
          </a:ln>
        </p:spPr>
        <p:txBody>
          <a:bodyPr wrap="square" lIns="91418" tIns="45710" rIns="91418" bIns="45710" anchor="ctr">
            <a:spAutoFit/>
          </a:bodyPr>
          <a:lstStyle/>
          <a:p>
            <a:pPr algn="ctr"/>
            <a:r>
              <a:rPr lang="en-US" sz="1200" i="1" dirty="0" smtClean="0">
                <a:latin typeface="Arial" pitchFamily="34" charset="0"/>
                <a:cs typeface="Arial" pitchFamily="34" charset="0"/>
              </a:rPr>
              <a:t>April 2014:  Dr. </a:t>
            </a:r>
            <a:r>
              <a:rPr lang="en-US" sz="1200" i="1" dirty="0" err="1" smtClean="0">
                <a:latin typeface="Arial" pitchFamily="34" charset="0"/>
                <a:cs typeface="Arial" pitchFamily="34" charset="0"/>
              </a:rPr>
              <a:t>Rabiah</a:t>
            </a:r>
            <a:r>
              <a:rPr lang="en-US" sz="1200" i="1" dirty="0" smtClean="0">
                <a:latin typeface="Arial" pitchFamily="34" charset="0"/>
                <a:cs typeface="Arial" pitchFamily="34" charset="0"/>
              </a:rPr>
              <a:t> Mayas</a:t>
            </a:r>
          </a:p>
        </p:txBody>
      </p:sp>
      <p:sp>
        <p:nvSpPr>
          <p:cNvPr id="29" name="Rectangle 70"/>
          <p:cNvSpPr>
            <a:spLocks noChangeArrowheads="1"/>
          </p:cNvSpPr>
          <p:nvPr/>
        </p:nvSpPr>
        <p:spPr bwMode="auto">
          <a:xfrm>
            <a:off x="2895600" y="2667000"/>
            <a:ext cx="2667000" cy="276979"/>
          </a:xfrm>
          <a:prstGeom prst="rect">
            <a:avLst/>
          </a:prstGeom>
          <a:noFill/>
          <a:ln w="9525">
            <a:noFill/>
            <a:miter lim="800000"/>
            <a:headEnd/>
            <a:tailEnd/>
          </a:ln>
        </p:spPr>
        <p:txBody>
          <a:bodyPr wrap="square" lIns="91418" tIns="45710" rIns="91418" bIns="45710" anchor="ctr">
            <a:spAutoFit/>
          </a:bodyPr>
          <a:lstStyle/>
          <a:p>
            <a:r>
              <a:rPr lang="en-US" sz="1200" i="1" dirty="0" smtClean="0">
                <a:latin typeface="Arial"/>
                <a:cs typeface="Arial"/>
              </a:rPr>
              <a:t>May 2014:  Dr. Quinetta Shelby</a:t>
            </a:r>
          </a:p>
        </p:txBody>
      </p:sp>
      <p:sp>
        <p:nvSpPr>
          <p:cNvPr id="33" name="Rectangle 70"/>
          <p:cNvSpPr>
            <a:spLocks noChangeArrowheads="1"/>
          </p:cNvSpPr>
          <p:nvPr/>
        </p:nvSpPr>
        <p:spPr bwMode="auto">
          <a:xfrm>
            <a:off x="2895600" y="4648200"/>
            <a:ext cx="3276600" cy="276979"/>
          </a:xfrm>
          <a:prstGeom prst="rect">
            <a:avLst/>
          </a:prstGeom>
          <a:noFill/>
          <a:ln w="9525">
            <a:noFill/>
            <a:miter lim="800000"/>
            <a:headEnd/>
            <a:tailEnd/>
          </a:ln>
        </p:spPr>
        <p:txBody>
          <a:bodyPr wrap="square" lIns="91418" tIns="45710" rIns="91418" bIns="45710" anchor="ctr">
            <a:spAutoFit/>
          </a:bodyPr>
          <a:lstStyle/>
          <a:p>
            <a:r>
              <a:rPr lang="en-US" sz="1200" i="1" dirty="0" smtClean="0">
                <a:latin typeface="Arial"/>
                <a:cs typeface="Arial"/>
              </a:rPr>
              <a:t>June 2014: Dr. Andrea </a:t>
            </a:r>
            <a:r>
              <a:rPr lang="en-US" sz="1200" i="1" dirty="0" err="1" smtClean="0">
                <a:latin typeface="Arial"/>
                <a:cs typeface="Arial"/>
              </a:rPr>
              <a:t>Dunaif</a:t>
            </a:r>
            <a:r>
              <a:rPr lang="en-US" sz="1200" i="1" dirty="0" smtClean="0">
                <a:latin typeface="Arial"/>
                <a:cs typeface="Arial"/>
              </a:rPr>
              <a:t> </a:t>
            </a:r>
          </a:p>
        </p:txBody>
      </p:sp>
      <p:sp>
        <p:nvSpPr>
          <p:cNvPr id="34" name="Rectangle 70"/>
          <p:cNvSpPr>
            <a:spLocks noChangeArrowheads="1"/>
          </p:cNvSpPr>
          <p:nvPr/>
        </p:nvSpPr>
        <p:spPr bwMode="auto">
          <a:xfrm>
            <a:off x="2057400" y="7010400"/>
            <a:ext cx="4343400" cy="276979"/>
          </a:xfrm>
          <a:prstGeom prst="rect">
            <a:avLst/>
          </a:prstGeom>
          <a:noFill/>
          <a:ln w="9525">
            <a:noFill/>
            <a:miter lim="800000"/>
            <a:headEnd/>
            <a:tailEnd/>
          </a:ln>
        </p:spPr>
        <p:txBody>
          <a:bodyPr wrap="square" lIns="91418" tIns="45710" rIns="91418" bIns="45710" anchor="ctr">
            <a:spAutoFit/>
          </a:bodyPr>
          <a:lstStyle/>
          <a:p>
            <a:pPr algn="ctr"/>
            <a:r>
              <a:rPr lang="en-US" sz="1200" i="1" dirty="0" smtClean="0">
                <a:latin typeface="Arial"/>
                <a:cs typeface="Arial"/>
              </a:rPr>
              <a:t>November 2014: Dr. Janet Elizabeth Richmond</a:t>
            </a:r>
          </a:p>
        </p:txBody>
      </p:sp>
      <p:sp>
        <p:nvSpPr>
          <p:cNvPr id="30" name="Rectangle 29"/>
          <p:cNvSpPr/>
          <p:nvPr/>
        </p:nvSpPr>
        <p:spPr>
          <a:xfrm>
            <a:off x="914400" y="2895600"/>
            <a:ext cx="5181600" cy="1569660"/>
          </a:xfrm>
          <a:prstGeom prst="rect">
            <a:avLst/>
          </a:prstGeom>
        </p:spPr>
        <p:txBody>
          <a:bodyPr wrap="square">
            <a:spAutoFit/>
          </a:bodyPr>
          <a:lstStyle/>
          <a:p>
            <a:pPr algn="just"/>
            <a:r>
              <a:rPr lang="en-US" sz="1200" b="0" dirty="0" smtClean="0">
                <a:latin typeface="Euphemia" pitchFamily="34" charset="0"/>
              </a:rPr>
              <a:t>Quinetta Shelby is an Associate Professor of Chemistry and Director of the Chemistry Graduate Program at DePaul University. At DePaul, Quinetta teaches undergraduate and graduate level courses in organic, inorganic, and general chemistry, as well as spectroscopy, to prepare students for careers in science. As another aspect of that preparation, she mentors undergraduates in her research lab, focused on the synthesis of catalytic palladium </a:t>
            </a:r>
            <a:r>
              <a:rPr lang="en-US" sz="1200" b="0" dirty="0" err="1" smtClean="0">
                <a:latin typeface="Euphemia" pitchFamily="34" charset="0"/>
              </a:rPr>
              <a:t>diphosphine</a:t>
            </a:r>
            <a:r>
              <a:rPr lang="en-US" sz="1200" b="0" dirty="0" smtClean="0">
                <a:latin typeface="Euphemia" pitchFamily="34" charset="0"/>
              </a:rPr>
              <a:t> complexes, to give them an “opportunity to experience the research discovery process.”</a:t>
            </a:r>
            <a:endParaRPr lang="en-US" sz="1200" b="0" dirty="0">
              <a:latin typeface="Euphemia" pitchFamily="34" charset="0"/>
            </a:endParaRPr>
          </a:p>
        </p:txBody>
      </p:sp>
      <p:pic>
        <p:nvPicPr>
          <p:cNvPr id="39" name="Picture 38" descr="Victoria Prince">
            <a:hlinkClick r:id="rId2"/>
          </p:cNvPr>
          <p:cNvPicPr/>
          <p:nvPr/>
        </p:nvPicPr>
        <p:blipFill>
          <a:blip r:embed="rId3" cstate="print"/>
          <a:stretch>
            <a:fillRect/>
          </a:stretch>
        </p:blipFill>
        <p:spPr bwMode="auto">
          <a:xfrm>
            <a:off x="1066800" y="838200"/>
            <a:ext cx="1066800" cy="1371600"/>
          </a:xfrm>
          <a:prstGeom prst="rect">
            <a:avLst/>
          </a:prstGeom>
          <a:noFill/>
          <a:ln>
            <a:noFill/>
          </a:ln>
        </p:spPr>
      </p:pic>
      <p:pic>
        <p:nvPicPr>
          <p:cNvPr id="40" name="Picture 39" descr="marla2">
            <a:hlinkClick r:id="rId4"/>
          </p:cNvPr>
          <p:cNvPicPr/>
          <p:nvPr/>
        </p:nvPicPr>
        <p:blipFill>
          <a:blip r:embed="rId5" cstate="print"/>
          <a:stretch>
            <a:fillRect/>
          </a:stretch>
        </p:blipFill>
        <p:spPr bwMode="auto">
          <a:xfrm>
            <a:off x="6324600" y="2895600"/>
            <a:ext cx="1219200" cy="1476396"/>
          </a:xfrm>
          <a:prstGeom prst="rect">
            <a:avLst/>
          </a:prstGeom>
          <a:noFill/>
          <a:ln>
            <a:noFill/>
          </a:ln>
        </p:spPr>
      </p:pic>
      <p:sp>
        <p:nvSpPr>
          <p:cNvPr id="52" name="TextBox 51"/>
          <p:cNvSpPr txBox="1"/>
          <p:nvPr/>
        </p:nvSpPr>
        <p:spPr>
          <a:xfrm>
            <a:off x="2209800" y="914400"/>
            <a:ext cx="5334000" cy="1569660"/>
          </a:xfrm>
          <a:prstGeom prst="rect">
            <a:avLst/>
          </a:prstGeom>
          <a:noFill/>
        </p:spPr>
        <p:txBody>
          <a:bodyPr wrap="square" rtlCol="0">
            <a:spAutoFit/>
          </a:bodyPr>
          <a:lstStyle/>
          <a:p>
            <a:pPr algn="just"/>
            <a:r>
              <a:rPr lang="en-US" sz="1200" b="0" dirty="0" err="1" smtClean="0">
                <a:latin typeface="Euphemia" pitchFamily="34" charset="0"/>
              </a:rPr>
              <a:t>Rabiah</a:t>
            </a:r>
            <a:r>
              <a:rPr lang="en-US" sz="1200" b="0" dirty="0" smtClean="0">
                <a:latin typeface="Euphemia" pitchFamily="34" charset="0"/>
              </a:rPr>
              <a:t> Mayas is currently the Director of Science and Integrated Strategies at the Museum of Science and Industry (MSI) in Chicago. Her team evaluates the learning and experience outcomes of the museum’s programs. They develop programs that connect audiences to practicing science professionals in the Chicago area. The museum is a lead partner on an NSF grant exploring whether arts-based practices help spark creativity in innovation and science education; Dr. Mayas also manages the project for the museum.</a:t>
            </a:r>
            <a:endParaRPr lang="en-US" sz="1200" dirty="0">
              <a:latin typeface="Euphemia" pitchFamily="34" charset="0"/>
            </a:endParaRPr>
          </a:p>
        </p:txBody>
      </p:sp>
      <p:sp>
        <p:nvSpPr>
          <p:cNvPr id="53" name="Line 37"/>
          <p:cNvSpPr>
            <a:spLocks noChangeShapeType="1"/>
          </p:cNvSpPr>
          <p:nvPr/>
        </p:nvSpPr>
        <p:spPr bwMode="auto">
          <a:xfrm>
            <a:off x="1447800" y="4572000"/>
            <a:ext cx="5638800" cy="0"/>
          </a:xfrm>
          <a:prstGeom prst="line">
            <a:avLst/>
          </a:prstGeom>
          <a:ln>
            <a:solidFill>
              <a:srgbClr val="66330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54" name="Line 37"/>
          <p:cNvSpPr>
            <a:spLocks noChangeShapeType="1"/>
          </p:cNvSpPr>
          <p:nvPr/>
        </p:nvSpPr>
        <p:spPr bwMode="auto">
          <a:xfrm>
            <a:off x="1371600" y="6934200"/>
            <a:ext cx="5638800" cy="0"/>
          </a:xfrm>
          <a:prstGeom prst="line">
            <a:avLst/>
          </a:prstGeom>
          <a:ln>
            <a:solidFill>
              <a:srgbClr val="66330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pic>
        <p:nvPicPr>
          <p:cNvPr id="55" name="Picture 54" descr="Andrea-Dunaif-252x300.jpg"/>
          <p:cNvPicPr>
            <a:picLocks noChangeAspect="1"/>
          </p:cNvPicPr>
          <p:nvPr/>
        </p:nvPicPr>
        <p:blipFill>
          <a:blip r:embed="rId6" cstate="print"/>
          <a:stretch>
            <a:fillRect/>
          </a:stretch>
        </p:blipFill>
        <p:spPr>
          <a:xfrm>
            <a:off x="990600" y="4876800"/>
            <a:ext cx="1295400" cy="1524000"/>
          </a:xfrm>
          <a:prstGeom prst="rect">
            <a:avLst/>
          </a:prstGeom>
        </p:spPr>
      </p:pic>
      <p:sp>
        <p:nvSpPr>
          <p:cNvPr id="57" name="TextBox 56"/>
          <p:cNvSpPr txBox="1"/>
          <p:nvPr/>
        </p:nvSpPr>
        <p:spPr>
          <a:xfrm>
            <a:off x="2362200" y="4953000"/>
            <a:ext cx="5105400" cy="1938992"/>
          </a:xfrm>
          <a:prstGeom prst="rect">
            <a:avLst/>
          </a:prstGeom>
          <a:noFill/>
        </p:spPr>
        <p:txBody>
          <a:bodyPr wrap="square" rtlCol="0">
            <a:spAutoFit/>
          </a:bodyPr>
          <a:lstStyle/>
          <a:p>
            <a:pPr algn="just"/>
            <a:r>
              <a:rPr lang="en-US" sz="1200" b="0" dirty="0" smtClean="0">
                <a:latin typeface="Euphemia" pitchFamily="34" charset="0"/>
              </a:rPr>
              <a:t>Andrea </a:t>
            </a:r>
            <a:r>
              <a:rPr lang="en-US" sz="1200" b="0" dirty="0" err="1" smtClean="0">
                <a:latin typeface="Euphemia" pitchFamily="34" charset="0"/>
              </a:rPr>
              <a:t>Dunaif</a:t>
            </a:r>
            <a:r>
              <a:rPr lang="en-US" sz="1200" b="0" dirty="0" smtClean="0">
                <a:latin typeface="Euphemia" pitchFamily="34" charset="0"/>
              </a:rPr>
              <a:t> is the Charles F. Kettering Professor of Endocrinology and Metabolism and Vice Chair for Research in the Department of Medicine at Feinberg at Northwestern, where she was previously the Chief of the Division of Endocrinology, Metabolism, and Molecular Medicine. In addition to her medical and research roles, Andrea also oversees two NIH-supported training programs, has authored over 100 original scientific publications, edited four books, and is the Director of the National Institutes of Health-supported Northwestern University Specialized Center of Research on Sex Differences, among other involvements.  </a:t>
            </a:r>
            <a:endParaRPr lang="en-US" sz="1200" dirty="0">
              <a:latin typeface="Euphemia" pitchFamily="34" charset="0"/>
              <a:ea typeface="Tahoma" pitchFamily="34" charset="0"/>
              <a:cs typeface="Tahoma" pitchFamily="34" charset="0"/>
            </a:endParaRPr>
          </a:p>
        </p:txBody>
      </p:sp>
      <p:sp>
        <p:nvSpPr>
          <p:cNvPr id="58" name="TextBox 57"/>
          <p:cNvSpPr txBox="1"/>
          <p:nvPr/>
        </p:nvSpPr>
        <p:spPr>
          <a:xfrm>
            <a:off x="914400" y="7239000"/>
            <a:ext cx="6629400" cy="2123658"/>
          </a:xfrm>
          <a:prstGeom prst="rect">
            <a:avLst/>
          </a:prstGeom>
          <a:noFill/>
        </p:spPr>
        <p:txBody>
          <a:bodyPr wrap="square" rtlCol="0">
            <a:spAutoFit/>
          </a:bodyPr>
          <a:lstStyle/>
          <a:p>
            <a:pPr algn="just"/>
            <a:r>
              <a:rPr lang="en-US" sz="1200" b="0" dirty="0" smtClean="0">
                <a:latin typeface="Euphemia" pitchFamily="34" charset="0"/>
              </a:rPr>
              <a:t>Janet Elizabeth Richmond is Professor and current Head of the Department of Biological Sciences at the University of Illinois at Chicago. She completed her Bachelor of Science degree in Neurobiology from the University of Sussex in England, at a time when the Neurobiology field was just starting to get popular. Even before graduating, Dr. Richmond started getting calls from researchers looking for PhD students to join their labs. She decided to pursue her PhD in Neurophysiology at the University of Calgary in Canada. She then conducted post-doctoral work at the University of Hawaii and Iowa State University before taking on Assistant Research Professor roles at Utah State University and University of Utah. Since 2002, Dr. Richmond has been at the University of Illinois at Chicago in the Assistant Professor, Professor, and now, Head of the Department roles.</a:t>
            </a:r>
          </a:p>
          <a:p>
            <a:endParaRPr lang="en-US" sz="1200" dirty="0">
              <a:latin typeface="Euphemia" pitchFamily="34" charset="0"/>
            </a:endParaRPr>
          </a:p>
        </p:txBody>
      </p:sp>
      <p:pic>
        <p:nvPicPr>
          <p:cNvPr id="59" name="Picture 4" descr="C:\Documents and Settings\Administrator\Local Settings\Temporary Internet Files\Content.IE5\3K3PPN9W\MC90035221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0"/>
            <a:ext cx="669454" cy="7781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ChangeArrowheads="1"/>
          </p:cNvSpPr>
          <p:nvPr/>
        </p:nvSpPr>
        <p:spPr bwMode="auto">
          <a:xfrm>
            <a:off x="0" y="0"/>
            <a:ext cx="914399" cy="9136063"/>
          </a:xfrm>
          <a:prstGeom prst="rect">
            <a:avLst/>
          </a:prstGeom>
          <a:solidFill>
            <a:srgbClr val="92D050"/>
          </a:solidFill>
          <a:ln w="9525">
            <a:noFill/>
            <a:miter lim="800000"/>
            <a:headEnd/>
            <a:tailEnd/>
          </a:ln>
        </p:spPr>
        <p:txBody>
          <a:bodyPr wrap="none" anchor="ctr"/>
          <a:lstStyle/>
          <a:p>
            <a:endParaRPr lang="en-US"/>
          </a:p>
        </p:txBody>
      </p:sp>
      <p:sp>
        <p:nvSpPr>
          <p:cNvPr id="14" name="Trapezoid 13"/>
          <p:cNvSpPr/>
          <p:nvPr/>
        </p:nvSpPr>
        <p:spPr>
          <a:xfrm rot="18712327">
            <a:off x="561992" y="396494"/>
            <a:ext cx="396671" cy="411697"/>
          </a:xfrm>
          <a:prstGeom prst="trapezoid">
            <a:avLst/>
          </a:prstGeom>
          <a:gradFill flip="none" rotWithShape="1">
            <a:gsLst>
              <a:gs pos="87000">
                <a:srgbClr val="FFFF66">
                  <a:lumMod val="74000"/>
                  <a:alpha val="47000"/>
                </a:srgb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82" name="Rectangle 7"/>
          <p:cNvSpPr>
            <a:spLocks noChangeArrowheads="1"/>
          </p:cNvSpPr>
          <p:nvPr/>
        </p:nvSpPr>
        <p:spPr bwMode="auto">
          <a:xfrm>
            <a:off x="0" y="9136063"/>
            <a:ext cx="7772400" cy="922337"/>
          </a:xfrm>
          <a:prstGeom prst="rect">
            <a:avLst/>
          </a:prstGeom>
          <a:solidFill>
            <a:srgbClr val="92D050"/>
          </a:solidFill>
          <a:ln w="9525">
            <a:noFill/>
            <a:miter lim="800000"/>
            <a:headEnd/>
            <a:tailEnd/>
          </a:ln>
        </p:spPr>
        <p:txBody>
          <a:bodyPr wrap="none" lIns="91408" tIns="45703" rIns="91408" bIns="45703" anchor="ctr"/>
          <a:lstStyle/>
          <a:p>
            <a:pPr algn="ctr"/>
            <a:endParaRPr lang="en-US" b="0"/>
          </a:p>
        </p:txBody>
      </p:sp>
      <p:sp>
        <p:nvSpPr>
          <p:cNvPr id="20483" name="Text Box 7"/>
          <p:cNvSpPr txBox="1">
            <a:spLocks noChangeArrowheads="1"/>
          </p:cNvSpPr>
          <p:nvPr/>
        </p:nvSpPr>
        <p:spPr bwMode="auto">
          <a:xfrm rot="-5400000">
            <a:off x="-2901950" y="3236913"/>
            <a:ext cx="6624637" cy="814388"/>
          </a:xfrm>
          <a:prstGeom prst="rect">
            <a:avLst/>
          </a:prstGeom>
          <a:noFill/>
          <a:ln w="85725" cmpd="tri">
            <a:noFill/>
            <a:miter lim="800000"/>
            <a:headEnd/>
            <a:tailEnd/>
          </a:ln>
        </p:spPr>
        <p:txBody>
          <a:bodyPr lIns="82030" tIns="41015" rIns="82030" bIns="41015">
            <a:spAutoFit/>
          </a:bodyPr>
          <a:lstStyle/>
          <a:p>
            <a:pPr defTabSz="820738"/>
            <a:r>
              <a:rPr lang="en-US" sz="4800" dirty="0" smtClean="0">
                <a:latin typeface="Euphemia" pitchFamily="34" charset="0"/>
                <a:cs typeface="Papyrus"/>
              </a:rPr>
              <a:t>upcoming events</a:t>
            </a:r>
            <a:endParaRPr lang="en-US" sz="4800" dirty="0">
              <a:latin typeface="Euphemia" pitchFamily="34" charset="0"/>
              <a:cs typeface="Papyrus"/>
            </a:endParaRPr>
          </a:p>
        </p:txBody>
      </p:sp>
      <p:sp>
        <p:nvSpPr>
          <p:cNvPr id="19" name="Text Box 19"/>
          <p:cNvSpPr txBox="1">
            <a:spLocks noChangeArrowheads="1"/>
          </p:cNvSpPr>
          <p:nvPr/>
        </p:nvSpPr>
        <p:spPr bwMode="auto">
          <a:xfrm>
            <a:off x="76200" y="9653588"/>
            <a:ext cx="7772400" cy="329052"/>
          </a:xfrm>
          <a:prstGeom prst="rect">
            <a:avLst/>
          </a:prstGeom>
          <a:noFill/>
          <a:ln w="9525">
            <a:noFill/>
            <a:miter lim="800000"/>
            <a:headEnd/>
            <a:tailEnd/>
          </a:ln>
        </p:spPr>
        <p:txBody>
          <a:bodyPr lIns="82030" tIns="41015" rIns="82030" bIns="41015">
            <a:spAutoFit/>
          </a:bodyPr>
          <a:lstStyle/>
          <a:p>
            <a:pPr defTabSz="820738">
              <a:spcBef>
                <a:spcPct val="50000"/>
              </a:spcBef>
              <a:defRPr/>
            </a:pP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Spring 2015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AWIS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Chicago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Area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Chapter			5 </a:t>
            </a:r>
            <a:endPar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28" name="Rectangle 27"/>
          <p:cNvSpPr/>
          <p:nvPr/>
        </p:nvSpPr>
        <p:spPr>
          <a:xfrm>
            <a:off x="914400" y="3581400"/>
            <a:ext cx="6705600" cy="2743200"/>
          </a:xfrm>
          <a:prstGeom prst="rect">
            <a:avLst/>
          </a:prstGeom>
          <a:noFill/>
          <a:ln>
            <a:noFill/>
          </a:ln>
        </p:spPr>
        <p:style>
          <a:lnRef idx="2">
            <a:schemeClr val="accent5"/>
          </a:lnRef>
          <a:fillRef idx="1">
            <a:schemeClr val="lt1"/>
          </a:fillRef>
          <a:effectRef idx="0">
            <a:schemeClr val="accent5"/>
          </a:effectRef>
          <a:fontRef idx="minor">
            <a:schemeClr val="dk1"/>
          </a:fontRef>
        </p:style>
        <p:txBody>
          <a:bodyPr rtlCol="0" anchor="ctr"/>
          <a:lstStyle/>
          <a:p>
            <a:pPr algn="just"/>
            <a:r>
              <a:rPr lang="en-US" sz="1400" b="0" dirty="0" smtClean="0">
                <a:solidFill>
                  <a:schemeClr val="tx1"/>
                </a:solidFill>
                <a:latin typeface="Euphemia" pitchFamily="34" charset="0"/>
              </a:rPr>
              <a:t>Current research suggests leaders are actually less stressed than their subordinates.  Join AWIS and Wellness &amp; Lifestyle Coach Stephanie Cook to explore the reasons why and identify the specific skills you need to prime yourself for a leadership role.  As a leader, it’s important to create an environment that other people want to be a part of, so we’ll review the actions you can take to support your employees and create a culture of wellness.  Lastly, we’ll discuss how stress can quickly turn into burnout and what you can do to keep yourself and your employees feeling refreshed, valued, and empowered to stop burnout before it starts.</a:t>
            </a:r>
          </a:p>
          <a:p>
            <a:pPr algn="ctr"/>
            <a:r>
              <a:rPr lang="en-US" sz="1400" b="0" dirty="0" smtClean="0">
                <a:solidFill>
                  <a:schemeClr val="tx1"/>
                </a:solidFill>
                <a:latin typeface="Euphemia" pitchFamily="34" charset="0"/>
              </a:rPr>
              <a:t> </a:t>
            </a:r>
            <a:r>
              <a:rPr lang="en-US" sz="1200" dirty="0" smtClean="0">
                <a:solidFill>
                  <a:srgbClr val="663300"/>
                </a:solidFill>
                <a:latin typeface="Euphemia" pitchFamily="34" charset="0"/>
              </a:rPr>
              <a:t>Tuesday, December 9, 2014</a:t>
            </a:r>
          </a:p>
          <a:p>
            <a:pPr algn="ctr"/>
            <a:r>
              <a:rPr lang="en-US" sz="1200" b="0" dirty="0" smtClean="0">
                <a:solidFill>
                  <a:schemeClr val="tx1"/>
                </a:solidFill>
                <a:latin typeface="Euphemia" pitchFamily="34" charset="0"/>
              </a:rPr>
              <a:t>12:00-1:00 pm EST</a:t>
            </a:r>
            <a:endParaRPr lang="en-US" sz="1200" b="0" dirty="0">
              <a:solidFill>
                <a:schemeClr val="tx1"/>
              </a:solidFill>
              <a:latin typeface="Euphemia" pitchFamily="34" charset="0"/>
            </a:endParaRPr>
          </a:p>
          <a:p>
            <a:pPr algn="ctr"/>
            <a:r>
              <a:rPr lang="en-US" sz="1200" b="0" dirty="0" smtClean="0">
                <a:solidFill>
                  <a:schemeClr val="tx1"/>
                </a:solidFill>
                <a:latin typeface="Euphemia" pitchFamily="34" charset="0"/>
              </a:rPr>
              <a:t>Contact: Rib </a:t>
            </a:r>
            <a:r>
              <a:rPr lang="en-US" sz="1200" b="0" dirty="0" err="1" smtClean="0">
                <a:solidFill>
                  <a:schemeClr val="tx1"/>
                </a:solidFill>
                <a:latin typeface="Euphemia" pitchFamily="34" charset="0"/>
              </a:rPr>
              <a:t>Weibl</a:t>
            </a:r>
            <a:r>
              <a:rPr lang="en-US" sz="1200" b="0" dirty="0" smtClean="0">
                <a:solidFill>
                  <a:schemeClr val="tx1"/>
                </a:solidFill>
                <a:latin typeface="Euphemia" pitchFamily="34" charset="0"/>
              </a:rPr>
              <a:t>, learn@awis.org</a:t>
            </a:r>
            <a:endParaRPr lang="en-US" sz="1200" b="0" dirty="0">
              <a:solidFill>
                <a:schemeClr val="tx1"/>
              </a:solidFill>
              <a:latin typeface="Euphemia" pitchFamily="34" charset="0"/>
            </a:endParaRPr>
          </a:p>
        </p:txBody>
      </p:sp>
      <p:sp>
        <p:nvSpPr>
          <p:cNvPr id="10" name="Rectangle 69"/>
          <p:cNvSpPr>
            <a:spLocks noChangeArrowheads="1"/>
          </p:cNvSpPr>
          <p:nvPr/>
        </p:nvSpPr>
        <p:spPr bwMode="auto">
          <a:xfrm>
            <a:off x="914400" y="304800"/>
            <a:ext cx="6858000" cy="358924"/>
          </a:xfrm>
          <a:prstGeom prst="rect">
            <a:avLst/>
          </a:prstGeom>
          <a:solidFill>
            <a:srgbClr val="FFC000"/>
          </a:solidFill>
          <a:ln w="9525">
            <a:noFill/>
            <a:miter lim="800000"/>
            <a:headEnd/>
            <a:tailEnd/>
          </a:ln>
        </p:spPr>
        <p:txBody>
          <a:bodyPr wrap="square" lIns="91418" tIns="45710" rIns="91418" bIns="45710" anchor="ctr">
            <a:spAutoFit/>
          </a:bodyPr>
          <a:lstStyle/>
          <a:p>
            <a:pPr algn="ctr" defTabSz="820738">
              <a:lnSpc>
                <a:spcPct val="95000"/>
              </a:lnSpc>
            </a:pPr>
            <a:r>
              <a:rPr lang="en-US" sz="1800" dirty="0" smtClean="0">
                <a:solidFill>
                  <a:srgbClr val="663300"/>
                </a:solidFill>
                <a:latin typeface="Euphemia" pitchFamily="34" charset="0"/>
                <a:cs typeface="Papyrus"/>
              </a:rPr>
              <a:t>Women in STEM: Connect</a:t>
            </a:r>
            <a:endParaRPr lang="en-US" sz="2400" dirty="0">
              <a:solidFill>
                <a:srgbClr val="663300"/>
              </a:solidFill>
              <a:latin typeface="Euphemia" pitchFamily="34" charset="0"/>
              <a:cs typeface="Arial"/>
            </a:endParaRPr>
          </a:p>
        </p:txBody>
      </p:sp>
      <p:sp>
        <p:nvSpPr>
          <p:cNvPr id="11" name="Rectangle 69"/>
          <p:cNvSpPr>
            <a:spLocks noChangeArrowheads="1"/>
          </p:cNvSpPr>
          <p:nvPr/>
        </p:nvSpPr>
        <p:spPr bwMode="auto">
          <a:xfrm>
            <a:off x="914400" y="609600"/>
            <a:ext cx="6858000" cy="2554525"/>
          </a:xfrm>
          <a:prstGeom prst="rect">
            <a:avLst/>
          </a:prstGeom>
          <a:solidFill>
            <a:srgbClr val="FFC000"/>
          </a:solidFill>
          <a:ln w="9525">
            <a:noFill/>
            <a:miter lim="800000"/>
            <a:headEnd/>
            <a:tailEnd/>
          </a:ln>
        </p:spPr>
        <p:txBody>
          <a:bodyPr wrap="square" lIns="91418" tIns="45710" rIns="91418" bIns="45710" anchor="ctr">
            <a:spAutoFit/>
          </a:bodyPr>
          <a:lstStyle/>
          <a:p>
            <a:pPr algn="just"/>
            <a:r>
              <a:rPr lang="en-US" sz="1400" b="0" dirty="0" smtClean="0">
                <a:solidFill>
                  <a:srgbClr val="663300"/>
                </a:solidFill>
                <a:latin typeface="Euphemia" pitchFamily="34" charset="0"/>
              </a:rPr>
              <a:t>The Chicago Council on Science and Technology’s Women in STEM event will serve as a conduit to bring different Women in STEM groups together, and do what C2ST does so well, serve as a liaison and resource for the scientific community, and make connections between various constituent groups within this community.</a:t>
            </a:r>
          </a:p>
          <a:p>
            <a:pPr algn="just"/>
            <a:r>
              <a:rPr lang="en-US" sz="1400" b="0" dirty="0" smtClean="0">
                <a:solidFill>
                  <a:srgbClr val="663300"/>
                </a:solidFill>
                <a:latin typeface="Euphemia" pitchFamily="34" charset="0"/>
              </a:rPr>
              <a:t>The evening will feature a lively Q&amp;A, followed by networking. We welcome everyone, from women just contemplating a future in a science-related field to career veterans, and all those in between. Men are also welcome to attend!</a:t>
            </a:r>
          </a:p>
          <a:p>
            <a:endParaRPr lang="en-US" sz="1400" b="0" dirty="0" smtClean="0">
              <a:solidFill>
                <a:srgbClr val="663300"/>
              </a:solidFill>
              <a:latin typeface="Euphemia" pitchFamily="34" charset="0"/>
            </a:endParaRPr>
          </a:p>
          <a:p>
            <a:pPr algn="ctr"/>
            <a:r>
              <a:rPr lang="en-US" sz="1200" dirty="0" smtClean="0">
                <a:solidFill>
                  <a:srgbClr val="663300"/>
                </a:solidFill>
                <a:latin typeface="Euphemia" pitchFamily="34" charset="0"/>
              </a:rPr>
              <a:t>Wednesday, December 3, 2014</a:t>
            </a:r>
            <a:r>
              <a:rPr lang="en-US" sz="1200" b="0" dirty="0" smtClean="0">
                <a:solidFill>
                  <a:srgbClr val="663300"/>
                </a:solidFill>
                <a:latin typeface="Euphemia" pitchFamily="34" charset="0"/>
              </a:rPr>
              <a:t>, 5:00-8:30pm</a:t>
            </a:r>
          </a:p>
          <a:p>
            <a:pPr algn="ctr"/>
            <a:r>
              <a:rPr lang="en-US" sz="1200" b="0" dirty="0" smtClean="0">
                <a:solidFill>
                  <a:srgbClr val="663300"/>
                </a:solidFill>
                <a:latin typeface="Euphemia" pitchFamily="34" charset="0"/>
              </a:rPr>
              <a:t>The Ballroom of the School of the Art Institute of Chicago</a:t>
            </a:r>
          </a:p>
          <a:p>
            <a:pPr algn="ctr"/>
            <a:r>
              <a:rPr lang="en-US" sz="1200" b="0" dirty="0" smtClean="0">
                <a:solidFill>
                  <a:srgbClr val="663300"/>
                </a:solidFill>
                <a:latin typeface="Euphemia" pitchFamily="34" charset="0"/>
              </a:rPr>
              <a:t>112 S. Michigan Ave., Chicago, Illinois 60603</a:t>
            </a:r>
          </a:p>
          <a:p>
            <a:pPr algn="ctr"/>
            <a:r>
              <a:rPr lang="en-US" sz="1200" b="0" dirty="0" smtClean="0">
                <a:solidFill>
                  <a:srgbClr val="663300"/>
                </a:solidFill>
                <a:latin typeface="Euphemia" pitchFamily="34" charset="0"/>
              </a:rPr>
              <a:t>www.c2st.org</a:t>
            </a:r>
            <a:endParaRPr lang="en-US" sz="1200" b="0" dirty="0">
              <a:solidFill>
                <a:srgbClr val="663300"/>
              </a:solidFill>
              <a:latin typeface="Euphemia" pitchFamily="34" charset="0"/>
            </a:endParaRPr>
          </a:p>
        </p:txBody>
      </p:sp>
      <p:pic>
        <p:nvPicPr>
          <p:cNvPr id="13" name="Picture 4" descr="C:\Documents and Settings\Administrator\Local Settings\Temporary Internet Files\Content.IE5\3K3PPN9W\MC9003522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1257" y="1952"/>
            <a:ext cx="669454" cy="778191"/>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69"/>
          <p:cNvSpPr>
            <a:spLocks noChangeArrowheads="1"/>
          </p:cNvSpPr>
          <p:nvPr/>
        </p:nvSpPr>
        <p:spPr bwMode="auto">
          <a:xfrm>
            <a:off x="990600" y="3276600"/>
            <a:ext cx="6629400" cy="358924"/>
          </a:xfrm>
          <a:prstGeom prst="rect">
            <a:avLst/>
          </a:prstGeom>
          <a:noFill/>
          <a:ln w="9525">
            <a:noFill/>
            <a:miter lim="800000"/>
            <a:headEnd/>
            <a:tailEnd/>
          </a:ln>
        </p:spPr>
        <p:txBody>
          <a:bodyPr wrap="square" lIns="91418" tIns="45710" rIns="91418" bIns="45710" anchor="ctr">
            <a:spAutoFit/>
          </a:bodyPr>
          <a:lstStyle/>
          <a:p>
            <a:pPr algn="ctr" defTabSz="820738">
              <a:lnSpc>
                <a:spcPct val="95000"/>
              </a:lnSpc>
            </a:pPr>
            <a:r>
              <a:rPr lang="en-US" sz="1800" dirty="0" smtClean="0">
                <a:solidFill>
                  <a:srgbClr val="663300"/>
                </a:solidFill>
                <a:latin typeface="Euphemia" pitchFamily="34" charset="0"/>
                <a:cs typeface="Papyrus"/>
              </a:rPr>
              <a:t>AWIS National Webinar: Stress Management for Leaders</a:t>
            </a:r>
            <a:endParaRPr lang="en-US" sz="1800" dirty="0">
              <a:solidFill>
                <a:srgbClr val="663300"/>
              </a:solidFill>
              <a:latin typeface="Euphemia" pitchFamily="34" charset="0"/>
              <a:cs typeface="Arial"/>
            </a:endParaRPr>
          </a:p>
        </p:txBody>
      </p:sp>
      <p:sp>
        <p:nvSpPr>
          <p:cNvPr id="12" name="Rectangle 11"/>
          <p:cNvSpPr/>
          <p:nvPr/>
        </p:nvSpPr>
        <p:spPr>
          <a:xfrm>
            <a:off x="1066800" y="6934200"/>
            <a:ext cx="3886200" cy="2123658"/>
          </a:xfrm>
          <a:prstGeom prst="rect">
            <a:avLst/>
          </a:prstGeom>
        </p:spPr>
        <p:txBody>
          <a:bodyPr wrap="square">
            <a:spAutoFit/>
          </a:bodyPr>
          <a:lstStyle/>
          <a:p>
            <a:r>
              <a:rPr lang="en-US" sz="1200" b="0" dirty="0" smtClean="0">
                <a:latin typeface="Euphemia" pitchFamily="34" charset="0"/>
              </a:rPr>
              <a:t>More than 7,000 women from around the world came together in Los Angeles on October  23-25, 2014 for the 16th Annual international Conference for Women Engineers and Scientists. The conference brought together the leading businesses, organizations, universities and innovators in engineering. For more than six decades, SWE has given women engineers a unique place and voice within the engineering industry. This year's SWE Region H Conference will be held at the University of Notre Dame on </a:t>
            </a:r>
            <a:r>
              <a:rPr lang="en-US" sz="1200" dirty="0" smtClean="0">
                <a:solidFill>
                  <a:srgbClr val="663300"/>
                </a:solidFill>
                <a:latin typeface="Euphemia" pitchFamily="34" charset="0"/>
              </a:rPr>
              <a:t>March 6-7, 2015</a:t>
            </a:r>
            <a:r>
              <a:rPr lang="en-US" sz="1200" b="0" dirty="0" smtClean="0">
                <a:solidFill>
                  <a:srgbClr val="663300"/>
                </a:solidFill>
                <a:latin typeface="Euphemia" pitchFamily="34" charset="0"/>
              </a:rPr>
              <a:t>.</a:t>
            </a:r>
            <a:endParaRPr lang="en-US" sz="1200" b="0" dirty="0">
              <a:solidFill>
                <a:srgbClr val="663300"/>
              </a:solidFill>
              <a:latin typeface="Euphemia" pitchFamily="34" charset="0"/>
            </a:endParaRPr>
          </a:p>
        </p:txBody>
      </p:sp>
      <p:pic>
        <p:nvPicPr>
          <p:cNvPr id="17" name="Picture 16" descr="swe conf.jpg"/>
          <p:cNvPicPr>
            <a:picLocks noChangeAspect="1"/>
          </p:cNvPicPr>
          <p:nvPr/>
        </p:nvPicPr>
        <p:blipFill>
          <a:blip r:embed="rId3" cstate="print"/>
          <a:stretch>
            <a:fillRect/>
          </a:stretch>
        </p:blipFill>
        <p:spPr>
          <a:xfrm>
            <a:off x="5334000" y="6934200"/>
            <a:ext cx="1943100" cy="1943100"/>
          </a:xfrm>
          <a:prstGeom prst="rect">
            <a:avLst/>
          </a:prstGeom>
        </p:spPr>
      </p:pic>
      <p:sp>
        <p:nvSpPr>
          <p:cNvPr id="18" name="Rectangle 17"/>
          <p:cNvSpPr/>
          <p:nvPr/>
        </p:nvSpPr>
        <p:spPr>
          <a:xfrm>
            <a:off x="1143000" y="6477000"/>
            <a:ext cx="6324600" cy="369332"/>
          </a:xfrm>
          <a:prstGeom prst="rect">
            <a:avLst/>
          </a:prstGeom>
        </p:spPr>
        <p:txBody>
          <a:bodyPr wrap="square">
            <a:spAutoFit/>
          </a:bodyPr>
          <a:lstStyle/>
          <a:p>
            <a:pPr algn="ctr"/>
            <a:r>
              <a:rPr lang="en-US" sz="1800" dirty="0" smtClean="0">
                <a:solidFill>
                  <a:srgbClr val="663300"/>
                </a:solidFill>
                <a:latin typeface="Euphemia" pitchFamily="34" charset="0"/>
              </a:rPr>
              <a:t>Society of Women Engineers 2015 Region H Conference</a:t>
            </a:r>
            <a:endParaRPr lang="en-US" sz="1800" dirty="0">
              <a:solidFill>
                <a:srgbClr val="663300"/>
              </a:solidFill>
              <a:latin typeface="Euphemia" pitchFamily="34" charset="0"/>
            </a:endParaRPr>
          </a:p>
        </p:txBody>
      </p:sp>
      <p:cxnSp>
        <p:nvCxnSpPr>
          <p:cNvPr id="21" name="Straight Connector 20"/>
          <p:cNvCxnSpPr/>
          <p:nvPr/>
        </p:nvCxnSpPr>
        <p:spPr>
          <a:xfrm>
            <a:off x="838200" y="6324600"/>
            <a:ext cx="6934200" cy="0"/>
          </a:xfrm>
          <a:prstGeom prst="line">
            <a:avLst/>
          </a:prstGeom>
          <a:ln>
            <a:solidFill>
              <a:srgbClr val="6633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9"/>
          <p:cNvSpPr>
            <a:spLocks noChangeArrowheads="1"/>
          </p:cNvSpPr>
          <p:nvPr/>
        </p:nvSpPr>
        <p:spPr bwMode="auto">
          <a:xfrm>
            <a:off x="0" y="0"/>
            <a:ext cx="914399" cy="9677400"/>
          </a:xfrm>
          <a:prstGeom prst="rect">
            <a:avLst/>
          </a:prstGeom>
          <a:solidFill>
            <a:srgbClr val="92D050"/>
          </a:solidFill>
          <a:ln w="9525">
            <a:noFill/>
            <a:miter lim="800000"/>
            <a:headEnd/>
            <a:tailEnd/>
          </a:ln>
        </p:spPr>
        <p:txBody>
          <a:bodyPr wrap="none" anchor="ctr"/>
          <a:lstStyle/>
          <a:p>
            <a:endParaRPr lang="en-US"/>
          </a:p>
        </p:txBody>
      </p:sp>
      <p:sp>
        <p:nvSpPr>
          <p:cNvPr id="21506" name="TextBox 7"/>
          <p:cNvSpPr txBox="1">
            <a:spLocks noChangeArrowheads="1"/>
          </p:cNvSpPr>
          <p:nvPr/>
        </p:nvSpPr>
        <p:spPr bwMode="auto">
          <a:xfrm>
            <a:off x="1143000" y="1143000"/>
            <a:ext cx="2514600" cy="1015628"/>
          </a:xfrm>
          <a:prstGeom prst="rect">
            <a:avLst/>
          </a:prstGeom>
          <a:noFill/>
          <a:ln w="9525">
            <a:noFill/>
            <a:miter lim="800000"/>
            <a:headEnd/>
            <a:tailEnd/>
          </a:ln>
        </p:spPr>
        <p:txBody>
          <a:bodyPr wrap="square" lIns="91408" tIns="45703" rIns="91408" bIns="45703">
            <a:spAutoFit/>
          </a:bodyPr>
          <a:lstStyle/>
          <a:p>
            <a:pPr marL="231775" indent="-174625" defTabSz="820738"/>
            <a:r>
              <a:rPr lang="en-US" sz="1200" dirty="0" smtClean="0">
                <a:solidFill>
                  <a:schemeClr val="accent1">
                    <a:lumMod val="50000"/>
                  </a:schemeClr>
                </a:solidFill>
                <a:latin typeface="Euphemia" pitchFamily="34" charset="0"/>
                <a:cs typeface="Arial"/>
              </a:rPr>
              <a:t>Junior level 	</a:t>
            </a:r>
            <a:r>
              <a:rPr lang="en-US" sz="1200" b="0" dirty="0" smtClean="0">
                <a:solidFill>
                  <a:schemeClr val="accent1">
                    <a:lumMod val="50000"/>
                  </a:schemeClr>
                </a:solidFill>
                <a:latin typeface="Euphemia" pitchFamily="34" charset="0"/>
                <a:cs typeface="Arial"/>
              </a:rPr>
              <a:t>$65</a:t>
            </a:r>
            <a:endParaRPr lang="en-US" sz="1200" b="0" dirty="0">
              <a:solidFill>
                <a:schemeClr val="accent1">
                  <a:lumMod val="50000"/>
                </a:schemeClr>
              </a:solidFill>
              <a:latin typeface="Euphemia" pitchFamily="34" charset="0"/>
              <a:cs typeface="Arial"/>
            </a:endParaRPr>
          </a:p>
          <a:p>
            <a:pPr marL="231775" indent="-174625" defTabSz="820738"/>
            <a:r>
              <a:rPr lang="en-US" sz="1200" dirty="0" smtClean="0">
                <a:solidFill>
                  <a:schemeClr val="accent1">
                    <a:lumMod val="50000"/>
                  </a:schemeClr>
                </a:solidFill>
                <a:latin typeface="Euphemia" pitchFamily="34" charset="0"/>
                <a:cs typeface="Arial"/>
              </a:rPr>
              <a:t>Professional</a:t>
            </a:r>
            <a:r>
              <a:rPr lang="en-US" sz="1200" b="0" dirty="0">
                <a:solidFill>
                  <a:schemeClr val="accent1">
                    <a:lumMod val="50000"/>
                  </a:schemeClr>
                </a:solidFill>
                <a:latin typeface="Euphemia" pitchFamily="34" charset="0"/>
                <a:cs typeface="Arial"/>
              </a:rPr>
              <a:t>	</a:t>
            </a:r>
            <a:r>
              <a:rPr lang="en-US" sz="1200" b="0" dirty="0" smtClean="0">
                <a:solidFill>
                  <a:schemeClr val="accent1">
                    <a:lumMod val="50000"/>
                  </a:schemeClr>
                </a:solidFill>
                <a:latin typeface="Euphemia" pitchFamily="34" charset="0"/>
                <a:cs typeface="Arial"/>
              </a:rPr>
              <a:t>$150</a:t>
            </a:r>
            <a:endParaRPr lang="en-US" sz="1200" b="0" dirty="0">
              <a:solidFill>
                <a:schemeClr val="accent1">
                  <a:lumMod val="50000"/>
                </a:schemeClr>
              </a:solidFill>
              <a:latin typeface="Euphemia" pitchFamily="34" charset="0"/>
              <a:cs typeface="Arial"/>
            </a:endParaRPr>
          </a:p>
          <a:p>
            <a:pPr marL="231775" indent="-174625" defTabSz="820738"/>
            <a:r>
              <a:rPr lang="en-US" sz="1200" dirty="0" smtClean="0">
                <a:solidFill>
                  <a:schemeClr val="accent1">
                    <a:lumMod val="50000"/>
                  </a:schemeClr>
                </a:solidFill>
                <a:latin typeface="Euphemia" pitchFamily="34" charset="0"/>
                <a:cs typeface="Arial"/>
              </a:rPr>
              <a:t>Sustaining:		</a:t>
            </a:r>
            <a:r>
              <a:rPr lang="en-US" sz="1200" b="0" dirty="0" smtClean="0">
                <a:solidFill>
                  <a:schemeClr val="accent1">
                    <a:lumMod val="50000"/>
                  </a:schemeClr>
                </a:solidFill>
                <a:latin typeface="Euphemia" pitchFamily="34" charset="0"/>
                <a:cs typeface="Arial"/>
              </a:rPr>
              <a:t>$250</a:t>
            </a:r>
            <a:endParaRPr lang="en-US" sz="1200" dirty="0" smtClean="0">
              <a:solidFill>
                <a:schemeClr val="accent1">
                  <a:lumMod val="50000"/>
                </a:schemeClr>
              </a:solidFill>
              <a:latin typeface="Euphemia" pitchFamily="34" charset="0"/>
              <a:cs typeface="Arial"/>
            </a:endParaRPr>
          </a:p>
          <a:p>
            <a:pPr marL="231775" indent="-174625" defTabSz="820738"/>
            <a:r>
              <a:rPr lang="en-US" sz="1200" dirty="0" smtClean="0">
                <a:solidFill>
                  <a:schemeClr val="accent1">
                    <a:lumMod val="50000"/>
                  </a:schemeClr>
                </a:solidFill>
                <a:latin typeface="Euphemia" pitchFamily="34" charset="0"/>
                <a:cs typeface="Arial"/>
              </a:rPr>
              <a:t>Patron</a:t>
            </a:r>
            <a:r>
              <a:rPr lang="en-US" sz="1200" dirty="0">
                <a:solidFill>
                  <a:schemeClr val="accent1">
                    <a:lumMod val="50000"/>
                  </a:schemeClr>
                </a:solidFill>
                <a:latin typeface="Euphemia" pitchFamily="34" charset="0"/>
                <a:cs typeface="Arial"/>
              </a:rPr>
              <a:t>: 		</a:t>
            </a:r>
            <a:r>
              <a:rPr lang="en-US" sz="1200" b="0" dirty="0" smtClean="0">
                <a:solidFill>
                  <a:schemeClr val="accent1">
                    <a:lumMod val="50000"/>
                  </a:schemeClr>
                </a:solidFill>
                <a:latin typeface="Euphemia" pitchFamily="34" charset="0"/>
                <a:cs typeface="Arial"/>
              </a:rPr>
              <a:t>$</a:t>
            </a:r>
            <a:r>
              <a:rPr lang="en-US" sz="1200" b="0" dirty="0">
                <a:solidFill>
                  <a:schemeClr val="accent1">
                    <a:lumMod val="50000"/>
                  </a:schemeClr>
                </a:solidFill>
                <a:latin typeface="Euphemia" pitchFamily="34" charset="0"/>
                <a:cs typeface="Arial"/>
              </a:rPr>
              <a:t>500</a:t>
            </a:r>
          </a:p>
          <a:p>
            <a:pPr marL="231775" indent="-174625" defTabSz="820738"/>
            <a:r>
              <a:rPr lang="en-US" sz="1200" dirty="0">
                <a:solidFill>
                  <a:schemeClr val="accent1">
                    <a:lumMod val="50000"/>
                  </a:schemeClr>
                </a:solidFill>
                <a:latin typeface="Euphemia" pitchFamily="34" charset="0"/>
                <a:cs typeface="Arial"/>
              </a:rPr>
              <a:t>Benefactor: 	</a:t>
            </a:r>
            <a:r>
              <a:rPr lang="en-US" sz="1200" b="0" dirty="0" smtClean="0">
                <a:solidFill>
                  <a:schemeClr val="accent1">
                    <a:lumMod val="50000"/>
                  </a:schemeClr>
                </a:solidFill>
                <a:latin typeface="Euphemia" pitchFamily="34" charset="0"/>
                <a:cs typeface="Arial"/>
              </a:rPr>
              <a:t>$1000</a:t>
            </a:r>
            <a:endParaRPr lang="en-US" sz="1200" b="0" dirty="0">
              <a:solidFill>
                <a:schemeClr val="accent1">
                  <a:lumMod val="50000"/>
                </a:schemeClr>
              </a:solidFill>
              <a:latin typeface="Euphemia" pitchFamily="34" charset="0"/>
              <a:cs typeface="Arial"/>
            </a:endParaRPr>
          </a:p>
        </p:txBody>
      </p:sp>
      <p:sp>
        <p:nvSpPr>
          <p:cNvPr id="21509" name="Rectangle 10"/>
          <p:cNvSpPr>
            <a:spLocks noChangeArrowheads="1"/>
          </p:cNvSpPr>
          <p:nvPr/>
        </p:nvSpPr>
        <p:spPr bwMode="auto">
          <a:xfrm>
            <a:off x="4114800" y="1219200"/>
            <a:ext cx="3429000" cy="830962"/>
          </a:xfrm>
          <a:prstGeom prst="rect">
            <a:avLst/>
          </a:prstGeom>
          <a:noFill/>
          <a:ln w="9525">
            <a:noFill/>
            <a:miter lim="800000"/>
            <a:headEnd/>
            <a:tailEnd/>
          </a:ln>
        </p:spPr>
        <p:txBody>
          <a:bodyPr wrap="square" lIns="91408" tIns="45703" rIns="91408" bIns="45703">
            <a:spAutoFit/>
          </a:bodyPr>
          <a:lstStyle/>
          <a:p>
            <a:pPr marL="231775" indent="-231775" defTabSz="820738"/>
            <a:r>
              <a:rPr lang="en-US" sz="1200" dirty="0">
                <a:solidFill>
                  <a:schemeClr val="accent1">
                    <a:lumMod val="50000"/>
                  </a:schemeClr>
                </a:solidFill>
                <a:latin typeface="Euphemia" pitchFamily="34" charset="0"/>
                <a:cs typeface="Arial"/>
              </a:rPr>
              <a:t>All members</a:t>
            </a:r>
            <a:r>
              <a:rPr lang="en-US" sz="1200" dirty="0" smtClean="0">
                <a:solidFill>
                  <a:schemeClr val="accent1">
                    <a:lumMod val="50000"/>
                  </a:schemeClr>
                </a:solidFill>
                <a:latin typeface="Euphemia" pitchFamily="34" charset="0"/>
                <a:cs typeface="Arial"/>
              </a:rPr>
              <a:t>:	</a:t>
            </a:r>
            <a:r>
              <a:rPr lang="en-US" sz="1200" b="0" dirty="0" smtClean="0">
                <a:solidFill>
                  <a:schemeClr val="accent1">
                    <a:lumMod val="50000"/>
                  </a:schemeClr>
                </a:solidFill>
                <a:latin typeface="Euphemia" pitchFamily="34" charset="0"/>
                <a:cs typeface="Arial"/>
              </a:rPr>
              <a:t>$5</a:t>
            </a:r>
            <a:endParaRPr lang="en-US" sz="1200" b="0" dirty="0">
              <a:solidFill>
                <a:schemeClr val="accent1">
                  <a:lumMod val="50000"/>
                </a:schemeClr>
              </a:solidFill>
              <a:latin typeface="Euphemia" pitchFamily="34" charset="0"/>
              <a:cs typeface="Arial"/>
            </a:endParaRPr>
          </a:p>
          <a:p>
            <a:pPr marL="231775" indent="-231775" defTabSz="820738"/>
            <a:r>
              <a:rPr lang="en-US" sz="1200" dirty="0" smtClean="0">
                <a:solidFill>
                  <a:schemeClr val="accent1">
                    <a:lumMod val="50000"/>
                  </a:schemeClr>
                </a:solidFill>
                <a:latin typeface="Euphemia" pitchFamily="34" charset="0"/>
                <a:cs typeface="Arial"/>
              </a:rPr>
              <a:t>Students:		</a:t>
            </a:r>
            <a:r>
              <a:rPr lang="en-US" sz="1200" b="0" dirty="0" smtClean="0">
                <a:solidFill>
                  <a:schemeClr val="accent1">
                    <a:lumMod val="50000"/>
                  </a:schemeClr>
                </a:solidFill>
                <a:latin typeface="Euphemia" pitchFamily="34" charset="0"/>
                <a:cs typeface="Arial"/>
              </a:rPr>
              <a:t>$25 (includes National 		Dues with limited 		privileges) </a:t>
            </a:r>
            <a:endParaRPr lang="en-US" sz="1200" b="0" dirty="0">
              <a:solidFill>
                <a:schemeClr val="accent1">
                  <a:lumMod val="50000"/>
                </a:schemeClr>
              </a:solidFill>
              <a:latin typeface="Euphemia" pitchFamily="34" charset="0"/>
              <a:cs typeface="Arial"/>
            </a:endParaRPr>
          </a:p>
        </p:txBody>
      </p:sp>
      <p:sp>
        <p:nvSpPr>
          <p:cNvPr id="21510" name="Rectangle 12"/>
          <p:cNvSpPr>
            <a:spLocks noChangeArrowheads="1"/>
          </p:cNvSpPr>
          <p:nvPr/>
        </p:nvSpPr>
        <p:spPr bwMode="auto">
          <a:xfrm>
            <a:off x="-1219200" y="685800"/>
            <a:ext cx="6821488" cy="307742"/>
          </a:xfrm>
          <a:prstGeom prst="rect">
            <a:avLst/>
          </a:prstGeom>
          <a:noFill/>
          <a:ln w="9525">
            <a:noFill/>
            <a:miter lim="800000"/>
            <a:headEnd/>
            <a:tailEnd/>
          </a:ln>
        </p:spPr>
        <p:txBody>
          <a:bodyPr lIns="91408" tIns="45703" rIns="91408" bIns="45703">
            <a:spAutoFit/>
          </a:bodyPr>
          <a:lstStyle/>
          <a:p>
            <a:pPr algn="ctr" defTabSz="820738"/>
            <a:r>
              <a:rPr lang="en-US" sz="1400" dirty="0">
                <a:solidFill>
                  <a:schemeClr val="accent1">
                    <a:lumMod val="50000"/>
                  </a:schemeClr>
                </a:solidFill>
                <a:latin typeface="Euphemia" pitchFamily="34" charset="0"/>
                <a:cs typeface="Papyrus"/>
              </a:rPr>
              <a:t>Yearly National Dues </a:t>
            </a:r>
          </a:p>
        </p:txBody>
      </p:sp>
      <p:sp>
        <p:nvSpPr>
          <p:cNvPr id="21513" name="Rectangle 15"/>
          <p:cNvSpPr>
            <a:spLocks noChangeArrowheads="1"/>
          </p:cNvSpPr>
          <p:nvPr/>
        </p:nvSpPr>
        <p:spPr bwMode="auto">
          <a:xfrm>
            <a:off x="2438400" y="685800"/>
            <a:ext cx="6821488" cy="307742"/>
          </a:xfrm>
          <a:prstGeom prst="rect">
            <a:avLst/>
          </a:prstGeom>
          <a:noFill/>
          <a:ln w="9525">
            <a:noFill/>
            <a:miter lim="800000"/>
            <a:headEnd/>
            <a:tailEnd/>
          </a:ln>
        </p:spPr>
        <p:txBody>
          <a:bodyPr lIns="91408" tIns="45703" rIns="91408" bIns="45703">
            <a:spAutoFit/>
          </a:bodyPr>
          <a:lstStyle/>
          <a:p>
            <a:pPr algn="ctr" defTabSz="820738"/>
            <a:r>
              <a:rPr lang="en-US" sz="1400" dirty="0">
                <a:solidFill>
                  <a:schemeClr val="accent1">
                    <a:lumMod val="50000"/>
                  </a:schemeClr>
                </a:solidFill>
                <a:latin typeface="Euphemia" pitchFamily="34" charset="0"/>
                <a:cs typeface="Papyrus"/>
              </a:rPr>
              <a:t>Chicago Chapter Yearly Dues</a:t>
            </a:r>
          </a:p>
        </p:txBody>
      </p:sp>
      <p:sp>
        <p:nvSpPr>
          <p:cNvPr id="21514" name="Rectangle 26"/>
          <p:cNvSpPr>
            <a:spLocks noChangeArrowheads="1"/>
          </p:cNvSpPr>
          <p:nvPr/>
        </p:nvSpPr>
        <p:spPr bwMode="auto">
          <a:xfrm>
            <a:off x="0" y="9525000"/>
            <a:ext cx="7772400" cy="533400"/>
          </a:xfrm>
          <a:prstGeom prst="rect">
            <a:avLst/>
          </a:prstGeom>
          <a:solidFill>
            <a:srgbClr val="92D050"/>
          </a:solidFill>
          <a:ln w="9525">
            <a:noFill/>
            <a:miter lim="800000"/>
            <a:headEnd/>
            <a:tailEnd/>
          </a:ln>
        </p:spPr>
        <p:txBody>
          <a:bodyPr wrap="none" lIns="91408" tIns="45703" rIns="91408" bIns="45703" anchor="ctr"/>
          <a:lstStyle/>
          <a:p>
            <a:pPr algn="ctr"/>
            <a:endParaRPr lang="en-US" b="0"/>
          </a:p>
        </p:txBody>
      </p:sp>
      <p:sp>
        <p:nvSpPr>
          <p:cNvPr id="21515" name="Text Box 7"/>
          <p:cNvSpPr txBox="1">
            <a:spLocks noChangeArrowheads="1"/>
          </p:cNvSpPr>
          <p:nvPr/>
        </p:nvSpPr>
        <p:spPr bwMode="auto">
          <a:xfrm rot="16200000">
            <a:off x="-2927407" y="4146607"/>
            <a:ext cx="6857998" cy="698384"/>
          </a:xfrm>
          <a:prstGeom prst="rect">
            <a:avLst/>
          </a:prstGeom>
          <a:noFill/>
          <a:ln w="85725" cmpd="tri">
            <a:noFill/>
            <a:miter lim="800000"/>
            <a:headEnd/>
            <a:tailEnd/>
          </a:ln>
        </p:spPr>
        <p:txBody>
          <a:bodyPr wrap="square" lIns="82030" tIns="41015" rIns="82030" bIns="41015">
            <a:spAutoFit/>
          </a:bodyPr>
          <a:lstStyle/>
          <a:p>
            <a:pPr defTabSz="820738"/>
            <a:r>
              <a:rPr lang="en-US" sz="4000" dirty="0" smtClean="0">
                <a:latin typeface="Euphemia" pitchFamily="34" charset="0"/>
                <a:cs typeface="Papyrus"/>
              </a:rPr>
              <a:t>membership &amp; sponsorship</a:t>
            </a:r>
            <a:endParaRPr lang="en-US" sz="4000" dirty="0">
              <a:latin typeface="Euphemia" pitchFamily="34" charset="0"/>
              <a:cs typeface="Papyrus"/>
            </a:endParaRPr>
          </a:p>
        </p:txBody>
      </p:sp>
      <p:sp>
        <p:nvSpPr>
          <p:cNvPr id="17" name="Text Box 19"/>
          <p:cNvSpPr txBox="1">
            <a:spLocks noChangeArrowheads="1"/>
          </p:cNvSpPr>
          <p:nvPr/>
        </p:nvSpPr>
        <p:spPr bwMode="auto">
          <a:xfrm>
            <a:off x="76200" y="9653588"/>
            <a:ext cx="7772400" cy="328612"/>
          </a:xfrm>
          <a:prstGeom prst="rect">
            <a:avLst/>
          </a:prstGeom>
          <a:noFill/>
          <a:ln w="9525">
            <a:noFill/>
            <a:miter lim="800000"/>
            <a:headEnd/>
            <a:tailEnd/>
          </a:ln>
        </p:spPr>
        <p:txBody>
          <a:bodyPr lIns="82030" tIns="41015" rIns="82030" bIns="41015">
            <a:spAutoFit/>
          </a:bodyPr>
          <a:lstStyle/>
          <a:p>
            <a:pPr algn="just" defTabSz="820738">
              <a:spcBef>
                <a:spcPct val="50000"/>
              </a:spcBef>
              <a:defRPr/>
            </a:pP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Spring 2015 		AWIS Chicago </a:t>
            </a:r>
            <a:r>
              <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Area </a:t>
            </a:r>
            <a:r>
              <a:rPr lang="en-US" sz="1600" dirty="0" smtClean="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Chapter			6</a:t>
            </a:r>
            <a:endParaRPr lang="en-US" sz="1600" dirty="0">
              <a:solidFill>
                <a:srgbClr val="FFFF00"/>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13" name="Rectangle 10"/>
          <p:cNvSpPr>
            <a:spLocks noChangeArrowheads="1"/>
          </p:cNvSpPr>
          <p:nvPr/>
        </p:nvSpPr>
        <p:spPr bwMode="auto">
          <a:xfrm>
            <a:off x="838200" y="8458200"/>
            <a:ext cx="6934200" cy="1231072"/>
          </a:xfrm>
          <a:prstGeom prst="rect">
            <a:avLst/>
          </a:prstGeom>
          <a:solidFill>
            <a:srgbClr val="FFC000"/>
          </a:solidFill>
          <a:ln w="9525">
            <a:noFill/>
            <a:miter lim="800000"/>
            <a:headEnd/>
            <a:tailEnd/>
          </a:ln>
        </p:spPr>
        <p:txBody>
          <a:bodyPr wrap="square" lIns="91408" tIns="45703" rIns="91408" bIns="45703">
            <a:spAutoFit/>
          </a:bodyPr>
          <a:lstStyle/>
          <a:p>
            <a:pPr marL="688975" lvl="1" indent="-231775" defTabSz="820738"/>
            <a:r>
              <a:rPr lang="en-US" sz="1000" u="sng" dirty="0" smtClean="0">
                <a:solidFill>
                  <a:schemeClr val="accent1">
                    <a:lumMod val="50000"/>
                  </a:schemeClr>
                </a:solidFill>
                <a:latin typeface="Arial" pitchFamily="34" charset="0"/>
                <a:cs typeface="Arial" pitchFamily="34" charset="0"/>
              </a:rPr>
              <a:t>President</a:t>
            </a:r>
            <a:endParaRPr lang="en-US" sz="1000" dirty="0" smtClean="0">
              <a:solidFill>
                <a:schemeClr val="accent1">
                  <a:lumMod val="50000"/>
                </a:schemeClr>
              </a:solidFill>
              <a:latin typeface="Arial" pitchFamily="34" charset="0"/>
              <a:cs typeface="Arial" pitchFamily="34" charset="0"/>
            </a:endParaRPr>
          </a:p>
          <a:p>
            <a:pPr marL="688975" lvl="1" indent="-231775" defTabSz="820738"/>
            <a:r>
              <a:rPr lang="en-US" sz="1000" b="0" dirty="0" smtClean="0">
                <a:solidFill>
                  <a:schemeClr val="accent1">
                    <a:lumMod val="50000"/>
                  </a:schemeClr>
                </a:solidFill>
                <a:latin typeface="Arial" pitchFamily="34" charset="0"/>
                <a:cs typeface="Arial" pitchFamily="34" charset="0"/>
              </a:rPr>
              <a:t>Karen Chien (</a:t>
            </a:r>
            <a:r>
              <a:rPr lang="en-US" sz="1000" dirty="0" smtClean="0">
                <a:solidFill>
                  <a:schemeClr val="accent1">
                    <a:lumMod val="50000"/>
                  </a:schemeClr>
                </a:solidFill>
                <a:latin typeface="Arial" pitchFamily="34" charset="0"/>
                <a:cs typeface="Arial" pitchFamily="34" charset="0"/>
              </a:rPr>
              <a:t>awis-chicago@gmail.com</a:t>
            </a:r>
            <a:r>
              <a:rPr lang="en-US" sz="1000" b="0" dirty="0" smtClean="0">
                <a:solidFill>
                  <a:schemeClr val="accent1">
                    <a:lumMod val="50000"/>
                  </a:schemeClr>
                </a:solidFill>
                <a:latin typeface="Arial" pitchFamily="34" charset="0"/>
                <a:cs typeface="Arial" pitchFamily="34" charset="0"/>
              </a:rPr>
              <a:t>)</a:t>
            </a:r>
          </a:p>
          <a:p>
            <a:pPr marL="688975" lvl="1" indent="-231775" defTabSz="820738"/>
            <a:r>
              <a:rPr lang="en-US" sz="1000" u="sng" dirty="0" smtClean="0">
                <a:solidFill>
                  <a:schemeClr val="accent1">
                    <a:lumMod val="50000"/>
                  </a:schemeClr>
                </a:solidFill>
                <a:latin typeface="Arial" pitchFamily="34" charset="0"/>
                <a:cs typeface="Arial" pitchFamily="34" charset="0"/>
              </a:rPr>
              <a:t>VP’s for Membership</a:t>
            </a:r>
          </a:p>
          <a:p>
            <a:pPr marL="688975" lvl="1" indent="-231775" defTabSz="820738"/>
            <a:r>
              <a:rPr lang="en-US" sz="1000" b="0" dirty="0" smtClean="0">
                <a:solidFill>
                  <a:schemeClr val="accent1">
                    <a:lumMod val="50000"/>
                  </a:schemeClr>
                </a:solidFill>
                <a:latin typeface="Arial" pitchFamily="34" charset="0"/>
                <a:cs typeface="Arial" pitchFamily="34" charset="0"/>
              </a:rPr>
              <a:t>Stephanie Levi/</a:t>
            </a:r>
            <a:r>
              <a:rPr lang="en-US" sz="1000" b="0" dirty="0" err="1" smtClean="0">
                <a:solidFill>
                  <a:schemeClr val="accent1">
                    <a:lumMod val="50000"/>
                  </a:schemeClr>
                </a:solidFill>
                <a:latin typeface="Arial" pitchFamily="34" charset="0"/>
                <a:cs typeface="Arial" pitchFamily="34" charset="0"/>
              </a:rPr>
              <a:t>Sarayu</a:t>
            </a:r>
            <a:r>
              <a:rPr lang="en-US" sz="1000" b="0" dirty="0" smtClean="0">
                <a:solidFill>
                  <a:schemeClr val="accent1">
                    <a:lumMod val="50000"/>
                  </a:schemeClr>
                </a:solidFill>
                <a:latin typeface="Arial" pitchFamily="34" charset="0"/>
                <a:cs typeface="Arial" pitchFamily="34" charset="0"/>
              </a:rPr>
              <a:t> </a:t>
            </a:r>
            <a:r>
              <a:rPr lang="en-US" sz="1000" b="0" dirty="0" err="1" smtClean="0">
                <a:solidFill>
                  <a:schemeClr val="accent1">
                    <a:lumMod val="50000"/>
                  </a:schemeClr>
                </a:solidFill>
                <a:latin typeface="Arial" pitchFamily="34" charset="0"/>
                <a:cs typeface="Arial" pitchFamily="34" charset="0"/>
              </a:rPr>
              <a:t>Ratnam</a:t>
            </a:r>
            <a:r>
              <a:rPr lang="en-US" sz="1000" b="0" dirty="0" smtClean="0">
                <a:solidFill>
                  <a:schemeClr val="accent1">
                    <a:lumMod val="50000"/>
                  </a:schemeClr>
                </a:solidFill>
                <a:latin typeface="Arial" pitchFamily="34" charset="0"/>
                <a:cs typeface="Arial" pitchFamily="34" charset="0"/>
              </a:rPr>
              <a:t> (</a:t>
            </a:r>
            <a:r>
              <a:rPr lang="en-US" sz="1000" dirty="0" smtClean="0">
                <a:solidFill>
                  <a:schemeClr val="accent1">
                    <a:lumMod val="50000"/>
                  </a:schemeClr>
                </a:solidFill>
                <a:latin typeface="Arial" pitchFamily="34" charset="0"/>
                <a:cs typeface="Arial" pitchFamily="34" charset="0"/>
              </a:rPr>
              <a:t>membership@awis-chicago.org</a:t>
            </a:r>
            <a:r>
              <a:rPr lang="en-US" sz="1000" b="0" dirty="0" smtClean="0">
                <a:solidFill>
                  <a:schemeClr val="accent1">
                    <a:lumMod val="50000"/>
                  </a:schemeClr>
                </a:solidFill>
                <a:latin typeface="Arial" pitchFamily="34" charset="0"/>
                <a:cs typeface="Arial" pitchFamily="34" charset="0"/>
              </a:rPr>
              <a:t>)</a:t>
            </a:r>
          </a:p>
          <a:p>
            <a:pPr marL="688975" lvl="1" indent="-231775" defTabSz="820738"/>
            <a:r>
              <a:rPr lang="en-US" sz="1000" u="sng" dirty="0" smtClean="0">
                <a:solidFill>
                  <a:schemeClr val="accent1">
                    <a:lumMod val="50000"/>
                  </a:schemeClr>
                </a:solidFill>
                <a:latin typeface="Arial" pitchFamily="34" charset="0"/>
                <a:cs typeface="Arial" pitchFamily="34" charset="0"/>
              </a:rPr>
              <a:t>Head, Industry </a:t>
            </a:r>
            <a:r>
              <a:rPr lang="en-US" sz="1000" u="sng" dirty="0" err="1" smtClean="0">
                <a:solidFill>
                  <a:schemeClr val="accent1">
                    <a:lumMod val="50000"/>
                  </a:schemeClr>
                </a:solidFill>
                <a:latin typeface="Arial" pitchFamily="34" charset="0"/>
                <a:cs typeface="Arial" pitchFamily="34" charset="0"/>
              </a:rPr>
              <a:t>Liasons</a:t>
            </a:r>
            <a:r>
              <a:rPr lang="en-US" sz="1000" u="sng" dirty="0" smtClean="0">
                <a:solidFill>
                  <a:schemeClr val="accent1">
                    <a:lumMod val="50000"/>
                  </a:schemeClr>
                </a:solidFill>
                <a:latin typeface="Arial" pitchFamily="34" charset="0"/>
                <a:cs typeface="Arial" pitchFamily="34" charset="0"/>
              </a:rPr>
              <a:t> Committee</a:t>
            </a:r>
            <a:r>
              <a:rPr lang="en-US" sz="1000" b="0" dirty="0" smtClean="0">
                <a:solidFill>
                  <a:schemeClr val="accent1">
                    <a:lumMod val="50000"/>
                  </a:schemeClr>
                </a:solidFill>
                <a:latin typeface="Arial" pitchFamily="34" charset="0"/>
                <a:cs typeface="Arial" pitchFamily="34" charset="0"/>
              </a:rPr>
              <a:t>: </a:t>
            </a:r>
            <a:endParaRPr lang="en-US" sz="1000" b="0" dirty="0">
              <a:solidFill>
                <a:schemeClr val="accent1">
                  <a:lumMod val="50000"/>
                </a:schemeClr>
              </a:solidFill>
              <a:latin typeface="Arial" pitchFamily="34" charset="0"/>
              <a:cs typeface="Arial" pitchFamily="34" charset="0"/>
            </a:endParaRPr>
          </a:p>
          <a:p>
            <a:pPr marL="688975" lvl="1" indent="-231775" defTabSz="820738"/>
            <a:r>
              <a:rPr lang="en-US" sz="1000" b="0" dirty="0" smtClean="0">
                <a:solidFill>
                  <a:schemeClr val="accent1">
                    <a:lumMod val="50000"/>
                  </a:schemeClr>
                </a:solidFill>
                <a:latin typeface="Arial" pitchFamily="34" charset="0"/>
                <a:cs typeface="Arial" pitchFamily="34" charset="0"/>
              </a:rPr>
              <a:t>Marina Damiano (</a:t>
            </a:r>
            <a:r>
              <a:rPr lang="en-US" sz="1000" dirty="0" smtClean="0">
                <a:solidFill>
                  <a:schemeClr val="accent1">
                    <a:lumMod val="50000"/>
                  </a:schemeClr>
                </a:solidFill>
                <a:latin typeface="Arial" pitchFamily="34" charset="0"/>
                <a:cs typeface="Arial" pitchFamily="34" charset="0"/>
              </a:rPr>
              <a:t>programs@awis-chicago.org</a:t>
            </a:r>
            <a:r>
              <a:rPr lang="en-US" sz="1000" b="0" dirty="0" smtClean="0">
                <a:solidFill>
                  <a:schemeClr val="accent1">
                    <a:lumMod val="50000"/>
                  </a:schemeClr>
                </a:solidFill>
                <a:latin typeface="Arial" pitchFamily="34" charset="0"/>
                <a:cs typeface="Arial" pitchFamily="34" charset="0"/>
              </a:rPr>
              <a:t>)</a:t>
            </a:r>
          </a:p>
          <a:p>
            <a:pPr marL="688975" lvl="1" indent="-231775" defTabSz="820738"/>
            <a:r>
              <a:rPr lang="en-US" sz="1400" b="0" dirty="0" smtClean="0">
                <a:solidFill>
                  <a:srgbClr val="663300"/>
                </a:solidFill>
                <a:latin typeface="Arial"/>
                <a:cs typeface="Arial"/>
              </a:rPr>
              <a:t>                                                                                                                                                                                                                                                                                                                                                  </a:t>
            </a:r>
            <a:endParaRPr lang="en-US" sz="1400" b="0" dirty="0">
              <a:solidFill>
                <a:srgbClr val="663300"/>
              </a:solidFill>
              <a:latin typeface="Arial"/>
              <a:cs typeface="Arial"/>
            </a:endParaRPr>
          </a:p>
        </p:txBody>
      </p:sp>
      <p:sp>
        <p:nvSpPr>
          <p:cNvPr id="14" name="TextBox 13"/>
          <p:cNvSpPr txBox="1"/>
          <p:nvPr/>
        </p:nvSpPr>
        <p:spPr>
          <a:xfrm>
            <a:off x="838200" y="8153400"/>
            <a:ext cx="6934200" cy="307777"/>
          </a:xfrm>
          <a:prstGeom prst="rect">
            <a:avLst/>
          </a:prstGeom>
          <a:solidFill>
            <a:srgbClr val="FFC000"/>
          </a:solidFill>
        </p:spPr>
        <p:txBody>
          <a:bodyPr wrap="square" rtlCol="0">
            <a:spAutoFit/>
          </a:bodyPr>
          <a:lstStyle/>
          <a:p>
            <a:pPr algn="ctr"/>
            <a:r>
              <a:rPr lang="en-US" sz="1400" kern="0" dirty="0" smtClean="0">
                <a:solidFill>
                  <a:schemeClr val="accent1">
                    <a:lumMod val="50000"/>
                  </a:schemeClr>
                </a:solidFill>
                <a:latin typeface="Euphemia" pitchFamily="34" charset="0"/>
              </a:rPr>
              <a:t>contact info for members &amp;sponsors  </a:t>
            </a:r>
            <a:r>
              <a:rPr lang="en-US" sz="1400" dirty="0" smtClean="0">
                <a:solidFill>
                  <a:schemeClr val="accent1">
                    <a:lumMod val="50000"/>
                  </a:schemeClr>
                </a:solidFill>
                <a:latin typeface="Euphemia" pitchFamily="34" charset="0"/>
              </a:rPr>
              <a:t>                                                              </a:t>
            </a:r>
          </a:p>
        </p:txBody>
      </p:sp>
      <p:sp>
        <p:nvSpPr>
          <p:cNvPr id="15" name="Rectangle 12"/>
          <p:cNvSpPr>
            <a:spLocks noChangeArrowheads="1"/>
          </p:cNvSpPr>
          <p:nvPr/>
        </p:nvSpPr>
        <p:spPr bwMode="auto">
          <a:xfrm>
            <a:off x="914400" y="3276600"/>
            <a:ext cx="2020887" cy="523186"/>
          </a:xfrm>
          <a:prstGeom prst="rect">
            <a:avLst/>
          </a:prstGeom>
          <a:noFill/>
          <a:ln w="9525">
            <a:noFill/>
            <a:miter lim="800000"/>
            <a:headEnd/>
            <a:tailEnd/>
          </a:ln>
        </p:spPr>
        <p:txBody>
          <a:bodyPr wrap="square" lIns="91408" tIns="45703" rIns="91408" bIns="45703">
            <a:spAutoFit/>
          </a:bodyPr>
          <a:lstStyle/>
          <a:p>
            <a:pPr algn="ctr" defTabSz="820738"/>
            <a:r>
              <a:rPr lang="en-US" sz="1400" dirty="0" smtClean="0">
                <a:solidFill>
                  <a:srgbClr val="FFCC00"/>
                </a:solidFill>
                <a:latin typeface="Euphemia" pitchFamily="34" charset="0"/>
                <a:cs typeface="Papyrus"/>
              </a:rPr>
              <a:t>GOLD </a:t>
            </a:r>
            <a:r>
              <a:rPr lang="en-US" sz="1400" dirty="0" smtClean="0">
                <a:latin typeface="Euphemia" pitchFamily="34" charset="0"/>
                <a:cs typeface="Papyrus"/>
              </a:rPr>
              <a:t>Sponsor </a:t>
            </a:r>
          </a:p>
          <a:p>
            <a:pPr algn="ctr" defTabSz="820738"/>
            <a:r>
              <a:rPr lang="en-US" sz="1400" dirty="0" smtClean="0">
                <a:latin typeface="Euphemia" pitchFamily="34" charset="0"/>
                <a:cs typeface="Papyrus"/>
              </a:rPr>
              <a:t>$</a:t>
            </a:r>
            <a:r>
              <a:rPr lang="en-US" sz="1400" dirty="0">
                <a:latin typeface="Euphemia" pitchFamily="34" charset="0"/>
                <a:cs typeface="Papyrus"/>
              </a:rPr>
              <a:t>5000 or </a:t>
            </a:r>
            <a:r>
              <a:rPr lang="en-US" sz="1400" dirty="0" smtClean="0">
                <a:latin typeface="Euphemia" pitchFamily="34" charset="0"/>
                <a:cs typeface="Papyrus"/>
              </a:rPr>
              <a:t>Greater</a:t>
            </a:r>
            <a:endParaRPr lang="en-US" sz="1400" dirty="0">
              <a:latin typeface="Euphemia" pitchFamily="34" charset="0"/>
              <a:cs typeface="Papyrus"/>
            </a:endParaRPr>
          </a:p>
        </p:txBody>
      </p:sp>
      <p:sp>
        <p:nvSpPr>
          <p:cNvPr id="16" name="Rectangle 15"/>
          <p:cNvSpPr/>
          <p:nvPr/>
        </p:nvSpPr>
        <p:spPr>
          <a:xfrm>
            <a:off x="2895600" y="2895600"/>
            <a:ext cx="4876800" cy="1569660"/>
          </a:xfrm>
          <a:prstGeom prst="rect">
            <a:avLst/>
          </a:prstGeom>
        </p:spPr>
        <p:txBody>
          <a:bodyPr wrap="square">
            <a:spAutoFit/>
          </a:bodyPr>
          <a:lstStyle/>
          <a:p>
            <a:pPr marL="231775" indent="-174625" defTabSz="820738">
              <a:buFontTx/>
              <a:buChar char="•"/>
            </a:pPr>
            <a:r>
              <a:rPr lang="en-US" sz="1200" b="0" dirty="0" smtClean="0">
                <a:solidFill>
                  <a:srgbClr val="000000"/>
                </a:solidFill>
                <a:latin typeface="Euphemia" pitchFamily="34" charset="0"/>
                <a:cs typeface="Arial"/>
              </a:rPr>
              <a:t>10 sponsored AWIS memberships</a:t>
            </a:r>
          </a:p>
          <a:p>
            <a:pPr marL="231775" indent="-174625" defTabSz="820738">
              <a:buFontTx/>
              <a:buChar char="•"/>
            </a:pPr>
            <a:r>
              <a:rPr lang="en-US" sz="1200" b="0" dirty="0" smtClean="0">
                <a:solidFill>
                  <a:srgbClr val="000000"/>
                </a:solidFill>
                <a:latin typeface="Euphemia" pitchFamily="34" charset="0"/>
                <a:cs typeface="Arial"/>
              </a:rPr>
              <a:t> Logo on the front page of our website (with link to company  </a:t>
            </a:r>
          </a:p>
          <a:p>
            <a:pPr marL="231775" indent="-174625" defTabSz="820738"/>
            <a:r>
              <a:rPr lang="en-US" sz="1200" b="0" dirty="0" smtClean="0">
                <a:solidFill>
                  <a:srgbClr val="000000"/>
                </a:solidFill>
                <a:latin typeface="Euphemia" pitchFamily="34" charset="0"/>
                <a:cs typeface="Arial"/>
              </a:rPr>
              <a:t>    website) for one calendar year</a:t>
            </a:r>
          </a:p>
          <a:p>
            <a:pPr marL="231775" indent="-174625" defTabSz="820738">
              <a:buFontTx/>
              <a:buChar char="•"/>
            </a:pPr>
            <a:r>
              <a:rPr lang="en-US" sz="1200" b="0" dirty="0" smtClean="0">
                <a:solidFill>
                  <a:srgbClr val="000000"/>
                </a:solidFill>
                <a:latin typeface="Euphemia" pitchFamily="34" charset="0"/>
                <a:cs typeface="Arial"/>
              </a:rPr>
              <a:t> Logo on all advertisements for events for one calendar year</a:t>
            </a:r>
          </a:p>
          <a:p>
            <a:pPr marL="231775" indent="-174625" defTabSz="820738">
              <a:buFontTx/>
              <a:buChar char="•"/>
            </a:pPr>
            <a:r>
              <a:rPr lang="en-US" sz="1200" b="0" dirty="0" smtClean="0">
                <a:solidFill>
                  <a:srgbClr val="000000"/>
                </a:solidFill>
                <a:latin typeface="Euphemia" pitchFamily="34" charset="0"/>
                <a:cs typeface="Arial"/>
              </a:rPr>
              <a:t> ½ page advertisement in both installments of our newsletter</a:t>
            </a:r>
          </a:p>
          <a:p>
            <a:pPr marL="231775" indent="-174625" defTabSz="820738">
              <a:buFontTx/>
              <a:buChar char="•"/>
            </a:pPr>
            <a:r>
              <a:rPr lang="en-US" sz="1200" b="0" dirty="0" smtClean="0">
                <a:solidFill>
                  <a:srgbClr val="000000"/>
                </a:solidFill>
                <a:latin typeface="Euphemia" pitchFamily="34" charset="0"/>
                <a:cs typeface="Arial"/>
              </a:rPr>
              <a:t> Presence at our annual AWIS dinner</a:t>
            </a:r>
          </a:p>
          <a:p>
            <a:pPr marL="231775" indent="-174625" defTabSz="820738">
              <a:buFontTx/>
              <a:buChar char="•"/>
            </a:pPr>
            <a:r>
              <a:rPr lang="en-US" sz="1200" b="0" dirty="0" smtClean="0">
                <a:solidFill>
                  <a:srgbClr val="000000"/>
                </a:solidFill>
                <a:latin typeface="Euphemia" pitchFamily="34" charset="0"/>
                <a:cs typeface="Arial"/>
              </a:rPr>
              <a:t> Listing on the sponsorship page of our website</a:t>
            </a:r>
          </a:p>
          <a:p>
            <a:pPr marL="231775" indent="-174625" defTabSz="820738">
              <a:buFontTx/>
              <a:buChar char="•"/>
            </a:pPr>
            <a:r>
              <a:rPr lang="en-US" sz="1200" b="0" dirty="0" smtClean="0">
                <a:solidFill>
                  <a:srgbClr val="000000"/>
                </a:solidFill>
                <a:latin typeface="Euphemia" pitchFamily="34" charset="0"/>
                <a:cs typeface="Arial"/>
              </a:rPr>
              <a:t> AWIS involvement in company science outreach initiatives</a:t>
            </a:r>
            <a:endParaRPr lang="en-US" sz="1200" b="0" dirty="0">
              <a:latin typeface="Euphemia" pitchFamily="34" charset="0"/>
              <a:cs typeface="Arial"/>
            </a:endParaRPr>
          </a:p>
        </p:txBody>
      </p:sp>
      <p:sp>
        <p:nvSpPr>
          <p:cNvPr id="18" name="Rectangle 13"/>
          <p:cNvSpPr>
            <a:spLocks noChangeArrowheads="1"/>
          </p:cNvSpPr>
          <p:nvPr/>
        </p:nvSpPr>
        <p:spPr bwMode="auto">
          <a:xfrm>
            <a:off x="1219200" y="5105400"/>
            <a:ext cx="1583415" cy="523186"/>
          </a:xfrm>
          <a:prstGeom prst="rect">
            <a:avLst/>
          </a:prstGeom>
          <a:noFill/>
          <a:ln w="9525">
            <a:noFill/>
            <a:miter lim="800000"/>
            <a:headEnd/>
            <a:tailEnd/>
          </a:ln>
        </p:spPr>
        <p:txBody>
          <a:bodyPr wrap="square" lIns="91408" tIns="45703" rIns="91408" bIns="45703">
            <a:spAutoFit/>
          </a:bodyPr>
          <a:lstStyle/>
          <a:p>
            <a:pPr algn="ctr" defTabSz="820738"/>
            <a:r>
              <a:rPr lang="en-US" sz="1400" dirty="0" smtClean="0">
                <a:solidFill>
                  <a:schemeClr val="bg2"/>
                </a:solidFill>
                <a:latin typeface="Euphemia" pitchFamily="34" charset="0"/>
                <a:cs typeface="Papyrus"/>
              </a:rPr>
              <a:t>SILVER</a:t>
            </a:r>
            <a:r>
              <a:rPr lang="en-US" sz="1400" dirty="0" smtClean="0">
                <a:latin typeface="Euphemia" pitchFamily="34" charset="0"/>
                <a:cs typeface="Papyrus"/>
              </a:rPr>
              <a:t> </a:t>
            </a:r>
            <a:r>
              <a:rPr lang="en-US" sz="1400" dirty="0">
                <a:latin typeface="Euphemia" pitchFamily="34" charset="0"/>
                <a:cs typeface="Papyrus"/>
              </a:rPr>
              <a:t>Sponsor </a:t>
            </a:r>
            <a:endParaRPr lang="en-US" sz="1400" dirty="0" smtClean="0">
              <a:latin typeface="Euphemia" pitchFamily="34" charset="0"/>
              <a:cs typeface="Papyrus"/>
            </a:endParaRPr>
          </a:p>
          <a:p>
            <a:pPr algn="ctr" defTabSz="820738"/>
            <a:r>
              <a:rPr lang="en-US" sz="1400" dirty="0" smtClean="0">
                <a:latin typeface="Euphemia" pitchFamily="34" charset="0"/>
                <a:cs typeface="Papyrus"/>
              </a:rPr>
              <a:t>$3000</a:t>
            </a:r>
            <a:endParaRPr lang="en-US" sz="1400" dirty="0">
              <a:latin typeface="Euphemia" pitchFamily="34" charset="0"/>
              <a:cs typeface="Papyrus"/>
            </a:endParaRPr>
          </a:p>
        </p:txBody>
      </p:sp>
      <p:sp>
        <p:nvSpPr>
          <p:cNvPr id="19" name="TextBox 8"/>
          <p:cNvSpPr txBox="1">
            <a:spLocks noChangeArrowheads="1"/>
          </p:cNvSpPr>
          <p:nvPr/>
        </p:nvSpPr>
        <p:spPr bwMode="auto">
          <a:xfrm>
            <a:off x="2895600" y="4648200"/>
            <a:ext cx="4541837" cy="1200294"/>
          </a:xfrm>
          <a:prstGeom prst="rect">
            <a:avLst/>
          </a:prstGeom>
          <a:noFill/>
          <a:ln w="9525">
            <a:noFill/>
            <a:miter lim="800000"/>
            <a:headEnd/>
            <a:tailEnd/>
          </a:ln>
        </p:spPr>
        <p:txBody>
          <a:bodyPr wrap="square" lIns="91408" tIns="45703" rIns="91408" bIns="45703">
            <a:spAutoFit/>
          </a:bodyPr>
          <a:lstStyle/>
          <a:p>
            <a:pPr marL="231775" indent="-231775" defTabSz="820738">
              <a:buFontTx/>
              <a:buChar char="•"/>
            </a:pPr>
            <a:r>
              <a:rPr lang="en-US" sz="1200" b="0" dirty="0">
                <a:solidFill>
                  <a:srgbClr val="000000"/>
                </a:solidFill>
                <a:latin typeface="Euphemia" pitchFamily="34" charset="0"/>
                <a:cs typeface="Arial"/>
              </a:rPr>
              <a:t>6 sponsored AWIS memberships</a:t>
            </a:r>
          </a:p>
          <a:p>
            <a:pPr marL="231775" indent="-231775" defTabSz="820738">
              <a:buFontTx/>
              <a:buChar char="•"/>
            </a:pPr>
            <a:r>
              <a:rPr lang="en-US" sz="1200" b="0" dirty="0">
                <a:solidFill>
                  <a:srgbClr val="000000"/>
                </a:solidFill>
                <a:latin typeface="Euphemia" pitchFamily="34" charset="0"/>
                <a:cs typeface="Arial"/>
              </a:rPr>
              <a:t>Logo on advertisements for 3 events in one calendar year</a:t>
            </a:r>
          </a:p>
          <a:p>
            <a:pPr marL="231775" indent="-231775" defTabSz="820738">
              <a:buFontTx/>
              <a:buChar char="•"/>
            </a:pPr>
            <a:r>
              <a:rPr lang="en-US" sz="1200" b="0" dirty="0">
                <a:solidFill>
                  <a:srgbClr val="000000"/>
                </a:solidFill>
                <a:latin typeface="Euphemia" pitchFamily="34" charset="0"/>
                <a:cs typeface="Arial"/>
              </a:rPr>
              <a:t>¼ page advertisement in both installments of our newsletter</a:t>
            </a:r>
          </a:p>
          <a:p>
            <a:pPr marL="231775" indent="-231775" defTabSz="820738">
              <a:buFontTx/>
              <a:buChar char="•"/>
            </a:pPr>
            <a:r>
              <a:rPr lang="en-US" sz="1200" b="0" dirty="0">
                <a:solidFill>
                  <a:srgbClr val="000000"/>
                </a:solidFill>
                <a:latin typeface="Euphemia" pitchFamily="34" charset="0"/>
                <a:cs typeface="Arial"/>
              </a:rPr>
              <a:t>Listing on the sponsorship page of our website</a:t>
            </a:r>
          </a:p>
          <a:p>
            <a:pPr marL="231775" indent="-231775" defTabSz="820738">
              <a:buFontTx/>
              <a:buChar char="•"/>
            </a:pPr>
            <a:r>
              <a:rPr lang="en-US" sz="1200" b="0" dirty="0">
                <a:solidFill>
                  <a:srgbClr val="000000"/>
                </a:solidFill>
                <a:latin typeface="Euphemia" pitchFamily="34" charset="0"/>
                <a:cs typeface="Arial"/>
              </a:rPr>
              <a:t>AWIS involvement in company science outreach initiatives</a:t>
            </a:r>
            <a:endParaRPr lang="en-US" sz="1200" b="0" dirty="0">
              <a:latin typeface="Euphemia" pitchFamily="34" charset="0"/>
              <a:cs typeface="Arial"/>
            </a:endParaRPr>
          </a:p>
        </p:txBody>
      </p:sp>
      <p:sp>
        <p:nvSpPr>
          <p:cNvPr id="20" name="Rectangle 14"/>
          <p:cNvSpPr>
            <a:spLocks noChangeArrowheads="1"/>
          </p:cNvSpPr>
          <p:nvPr/>
        </p:nvSpPr>
        <p:spPr bwMode="auto">
          <a:xfrm>
            <a:off x="1219200" y="6400800"/>
            <a:ext cx="1524000" cy="523186"/>
          </a:xfrm>
          <a:prstGeom prst="rect">
            <a:avLst/>
          </a:prstGeom>
          <a:noFill/>
          <a:ln w="9525">
            <a:noFill/>
            <a:miter lim="800000"/>
            <a:headEnd/>
            <a:tailEnd/>
          </a:ln>
        </p:spPr>
        <p:txBody>
          <a:bodyPr wrap="square" lIns="91408" tIns="45703" rIns="91408" bIns="45703">
            <a:spAutoFit/>
          </a:bodyPr>
          <a:lstStyle/>
          <a:p>
            <a:pPr algn="ctr"/>
            <a:r>
              <a:rPr lang="en-US" sz="1400" dirty="0" err="1" smtClean="0">
                <a:solidFill>
                  <a:srgbClr val="CC6600"/>
                </a:solidFill>
                <a:latin typeface="Euphemia" pitchFamily="34" charset="0"/>
                <a:cs typeface="Papyrus"/>
              </a:rPr>
              <a:t>BRONZE</a:t>
            </a:r>
            <a:r>
              <a:rPr lang="en-US" sz="1400" dirty="0" err="1" smtClean="0">
                <a:latin typeface="Euphemia" pitchFamily="34" charset="0"/>
                <a:cs typeface="Papyrus"/>
              </a:rPr>
              <a:t>Sponsor</a:t>
            </a:r>
            <a:r>
              <a:rPr lang="en-US" sz="1400" dirty="0" smtClean="0">
                <a:latin typeface="Euphemia" pitchFamily="34" charset="0"/>
                <a:cs typeface="Papyrus"/>
              </a:rPr>
              <a:t> </a:t>
            </a:r>
          </a:p>
          <a:p>
            <a:pPr algn="ctr"/>
            <a:r>
              <a:rPr lang="en-US" sz="1400" dirty="0" smtClean="0">
                <a:latin typeface="Euphemia" pitchFamily="34" charset="0"/>
                <a:cs typeface="Papyrus"/>
              </a:rPr>
              <a:t>$1000</a:t>
            </a:r>
            <a:endParaRPr lang="en-US" sz="1400" b="0" dirty="0">
              <a:latin typeface="Euphemia" pitchFamily="34" charset="0"/>
              <a:cs typeface="Papyrus"/>
            </a:endParaRPr>
          </a:p>
        </p:txBody>
      </p:sp>
      <p:sp>
        <p:nvSpPr>
          <p:cNvPr id="21" name="Rectangle 9"/>
          <p:cNvSpPr>
            <a:spLocks noChangeArrowheads="1"/>
          </p:cNvSpPr>
          <p:nvPr/>
        </p:nvSpPr>
        <p:spPr bwMode="auto">
          <a:xfrm>
            <a:off x="3048000" y="6172200"/>
            <a:ext cx="4429125" cy="1200294"/>
          </a:xfrm>
          <a:prstGeom prst="rect">
            <a:avLst/>
          </a:prstGeom>
          <a:noFill/>
          <a:ln w="9525">
            <a:noFill/>
            <a:miter lim="800000"/>
            <a:headEnd/>
            <a:tailEnd/>
          </a:ln>
        </p:spPr>
        <p:txBody>
          <a:bodyPr wrap="square" lIns="91408" tIns="45703" rIns="91408" bIns="45703">
            <a:spAutoFit/>
          </a:bodyPr>
          <a:lstStyle/>
          <a:p>
            <a:pPr marL="231775" indent="-231775" defTabSz="820738">
              <a:buFontTx/>
              <a:buChar char="•"/>
            </a:pPr>
            <a:r>
              <a:rPr lang="en-US" sz="1200" b="0" dirty="0">
                <a:solidFill>
                  <a:srgbClr val="000000"/>
                </a:solidFill>
                <a:latin typeface="Euphemia" pitchFamily="34" charset="0"/>
                <a:cs typeface="Arial"/>
              </a:rPr>
              <a:t>2 sponsored AWIS memberships</a:t>
            </a:r>
          </a:p>
          <a:p>
            <a:pPr marL="231775" indent="-231775" defTabSz="820738">
              <a:buFontTx/>
              <a:buChar char="•"/>
            </a:pPr>
            <a:r>
              <a:rPr lang="en-US" sz="1200" b="0" dirty="0">
                <a:solidFill>
                  <a:srgbClr val="000000"/>
                </a:solidFill>
                <a:latin typeface="Euphemia" pitchFamily="34" charset="0"/>
                <a:cs typeface="Arial"/>
              </a:rPr>
              <a:t>Logo on advertisements for 1 event in one calendar year</a:t>
            </a:r>
          </a:p>
          <a:p>
            <a:pPr marL="231775" indent="-231775" defTabSz="820738">
              <a:buFontTx/>
              <a:buChar char="•"/>
            </a:pPr>
            <a:r>
              <a:rPr lang="en-US" sz="1200" b="0" dirty="0">
                <a:solidFill>
                  <a:srgbClr val="000000"/>
                </a:solidFill>
                <a:latin typeface="Euphemia" pitchFamily="34" charset="0"/>
                <a:cs typeface="Arial"/>
              </a:rPr>
              <a:t>1/8 page advertisement in both installments of our newsletter</a:t>
            </a:r>
          </a:p>
          <a:p>
            <a:pPr marL="231775" indent="-231775" defTabSz="820738">
              <a:buFontTx/>
              <a:buChar char="•"/>
            </a:pPr>
            <a:r>
              <a:rPr lang="en-US" sz="1200" b="0" dirty="0">
                <a:solidFill>
                  <a:srgbClr val="000000"/>
                </a:solidFill>
                <a:latin typeface="Euphemia" pitchFamily="34" charset="0"/>
                <a:cs typeface="Arial"/>
              </a:rPr>
              <a:t>Listing on the sponsorship page of our website</a:t>
            </a:r>
          </a:p>
          <a:p>
            <a:pPr marL="231775" indent="-231775" defTabSz="820738">
              <a:buFontTx/>
              <a:buChar char="•"/>
            </a:pPr>
            <a:r>
              <a:rPr lang="en-US" sz="1200" b="0" dirty="0">
                <a:solidFill>
                  <a:srgbClr val="000000"/>
                </a:solidFill>
                <a:latin typeface="Euphemia" pitchFamily="34" charset="0"/>
                <a:cs typeface="Arial"/>
              </a:rPr>
              <a:t>AWIS involvement in company science outreach initiatives</a:t>
            </a:r>
            <a:endParaRPr lang="en-US" sz="1200" b="0" dirty="0">
              <a:latin typeface="Euphemia" pitchFamily="34" charset="0"/>
              <a:cs typeface="Arial"/>
            </a:endParaRPr>
          </a:p>
        </p:txBody>
      </p:sp>
      <p:sp>
        <p:nvSpPr>
          <p:cNvPr id="22" name="Rectangle 15"/>
          <p:cNvSpPr>
            <a:spLocks noChangeArrowheads="1"/>
          </p:cNvSpPr>
          <p:nvPr/>
        </p:nvSpPr>
        <p:spPr bwMode="auto">
          <a:xfrm>
            <a:off x="1143000" y="7543800"/>
            <a:ext cx="1716088" cy="523186"/>
          </a:xfrm>
          <a:prstGeom prst="rect">
            <a:avLst/>
          </a:prstGeom>
          <a:noFill/>
          <a:ln w="9525">
            <a:noFill/>
            <a:miter lim="800000"/>
            <a:headEnd/>
            <a:tailEnd/>
          </a:ln>
        </p:spPr>
        <p:txBody>
          <a:bodyPr wrap="square" lIns="91408" tIns="45703" rIns="91408" bIns="45703">
            <a:spAutoFit/>
          </a:bodyPr>
          <a:lstStyle/>
          <a:p>
            <a:pPr algn="ctr" defTabSz="820738"/>
            <a:r>
              <a:rPr lang="en-US" sz="1400" dirty="0">
                <a:solidFill>
                  <a:srgbClr val="000000"/>
                </a:solidFill>
                <a:latin typeface="Euphemia" pitchFamily="34" charset="0"/>
                <a:cs typeface="Papyrus"/>
              </a:rPr>
              <a:t>Friend of AWIS </a:t>
            </a:r>
            <a:endParaRPr lang="en-US" sz="1400" dirty="0" smtClean="0">
              <a:solidFill>
                <a:srgbClr val="000000"/>
              </a:solidFill>
              <a:latin typeface="Euphemia" pitchFamily="34" charset="0"/>
              <a:cs typeface="Papyrus"/>
            </a:endParaRPr>
          </a:p>
          <a:p>
            <a:pPr algn="ctr" defTabSz="820738"/>
            <a:r>
              <a:rPr lang="en-US" sz="1400" dirty="0" smtClean="0">
                <a:solidFill>
                  <a:srgbClr val="000000"/>
                </a:solidFill>
                <a:latin typeface="Euphemia" pitchFamily="34" charset="0"/>
                <a:cs typeface="Papyrus"/>
              </a:rPr>
              <a:t>&lt; </a:t>
            </a:r>
            <a:r>
              <a:rPr lang="en-US" sz="1400" dirty="0">
                <a:solidFill>
                  <a:srgbClr val="000000"/>
                </a:solidFill>
                <a:latin typeface="Euphemia" pitchFamily="34" charset="0"/>
                <a:cs typeface="Papyrus"/>
              </a:rPr>
              <a:t>$</a:t>
            </a:r>
            <a:r>
              <a:rPr lang="en-US" sz="1400" dirty="0" smtClean="0">
                <a:solidFill>
                  <a:srgbClr val="000000"/>
                </a:solidFill>
                <a:latin typeface="Euphemia" pitchFamily="34" charset="0"/>
                <a:cs typeface="Papyrus"/>
              </a:rPr>
              <a:t>1000</a:t>
            </a:r>
            <a:endParaRPr lang="en-US" sz="1400" dirty="0">
              <a:solidFill>
                <a:srgbClr val="000000"/>
              </a:solidFill>
              <a:latin typeface="Euphemia" pitchFamily="34" charset="0"/>
              <a:cs typeface="Papyrus"/>
            </a:endParaRPr>
          </a:p>
        </p:txBody>
      </p:sp>
      <p:sp>
        <p:nvSpPr>
          <p:cNvPr id="23" name="Rectangle 10"/>
          <p:cNvSpPr>
            <a:spLocks noChangeArrowheads="1"/>
          </p:cNvSpPr>
          <p:nvPr/>
        </p:nvSpPr>
        <p:spPr bwMode="auto">
          <a:xfrm>
            <a:off x="2971800" y="7696200"/>
            <a:ext cx="6477000" cy="276965"/>
          </a:xfrm>
          <a:prstGeom prst="rect">
            <a:avLst/>
          </a:prstGeom>
          <a:noFill/>
          <a:ln w="9525">
            <a:noFill/>
            <a:miter lim="800000"/>
            <a:headEnd/>
            <a:tailEnd/>
          </a:ln>
        </p:spPr>
        <p:txBody>
          <a:bodyPr lIns="91408" tIns="45703" rIns="91408" bIns="45703">
            <a:spAutoFit/>
          </a:bodyPr>
          <a:lstStyle/>
          <a:p>
            <a:pPr marL="231775" indent="-231775" defTabSz="820738"/>
            <a:r>
              <a:rPr lang="en-US" sz="1200" b="0" dirty="0" smtClean="0">
                <a:solidFill>
                  <a:srgbClr val="000000"/>
                </a:solidFill>
                <a:latin typeface="Euphemia" pitchFamily="34" charset="0"/>
                <a:cs typeface="Arial"/>
              </a:rPr>
              <a:t>	Listing on website and newsletter</a:t>
            </a:r>
            <a:endParaRPr lang="en-US" sz="1200" b="0" dirty="0">
              <a:solidFill>
                <a:srgbClr val="000000"/>
              </a:solidFill>
              <a:latin typeface="Euphemia" pitchFamily="34" charset="0"/>
              <a:cs typeface="Arial"/>
            </a:endParaRPr>
          </a:p>
        </p:txBody>
      </p:sp>
      <p:pic>
        <p:nvPicPr>
          <p:cNvPr id="24" name="Picture 4" descr="C:\Documents and Settings\Administrator\Local Settings\Temporary Internet Files\Content.IE5\3K3PPN9W\MC90035221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0"/>
            <a:ext cx="669454" cy="778191"/>
          </a:xfrm>
          <a:prstGeom prst="rect">
            <a:avLst/>
          </a:prstGeom>
          <a:noFill/>
          <a:extLst>
            <a:ext uri="{909E8E84-426E-40DD-AFC4-6F175D3DCCD1}">
              <a14:hiddenFill xmlns:a14="http://schemas.microsoft.com/office/drawing/2010/main">
                <a:solidFill>
                  <a:srgbClr val="FFFFFF"/>
                </a:solidFill>
              </a14:hiddenFill>
            </a:ext>
          </a:extLst>
        </p:spPr>
      </p:pic>
      <p:sp>
        <p:nvSpPr>
          <p:cNvPr id="29" name="Line 37"/>
          <p:cNvSpPr>
            <a:spLocks noChangeShapeType="1"/>
          </p:cNvSpPr>
          <p:nvPr/>
        </p:nvSpPr>
        <p:spPr bwMode="auto">
          <a:xfrm>
            <a:off x="914400" y="7543800"/>
            <a:ext cx="6858000" cy="0"/>
          </a:xfrm>
          <a:prstGeom prst="line">
            <a:avLst/>
          </a:prstGeom>
          <a:ln>
            <a:solidFill>
              <a:srgbClr val="66330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0" name="Line 37"/>
          <p:cNvSpPr>
            <a:spLocks noChangeShapeType="1"/>
          </p:cNvSpPr>
          <p:nvPr/>
        </p:nvSpPr>
        <p:spPr bwMode="auto">
          <a:xfrm>
            <a:off x="914400" y="4572000"/>
            <a:ext cx="6858000" cy="0"/>
          </a:xfrm>
          <a:prstGeom prst="line">
            <a:avLst/>
          </a:prstGeom>
          <a:ln>
            <a:solidFill>
              <a:srgbClr val="66330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1" name="Line 37"/>
          <p:cNvSpPr>
            <a:spLocks noChangeShapeType="1"/>
          </p:cNvSpPr>
          <p:nvPr/>
        </p:nvSpPr>
        <p:spPr bwMode="auto">
          <a:xfrm>
            <a:off x="914400" y="6019800"/>
            <a:ext cx="6858000" cy="0"/>
          </a:xfrm>
          <a:prstGeom prst="line">
            <a:avLst/>
          </a:prstGeom>
          <a:ln>
            <a:solidFill>
              <a:srgbClr val="663300"/>
            </a:solidFill>
            <a:headEnd/>
            <a:tailEnd/>
          </a:ln>
        </p:spPr>
        <p:style>
          <a:lnRef idx="1">
            <a:schemeClr val="accent1"/>
          </a:lnRef>
          <a:fillRef idx="0">
            <a:schemeClr val="accent1"/>
          </a:fillRef>
          <a:effectRef idx="0">
            <a:schemeClr val="accent1"/>
          </a:effectRef>
          <a:fontRef idx="minor">
            <a:schemeClr val="tx1"/>
          </a:fontRef>
        </p:style>
        <p:txBody>
          <a:bodyPr/>
          <a:lstStyle/>
          <a:p>
            <a:endParaRPr lang="en-US"/>
          </a:p>
        </p:txBody>
      </p:sp>
      <p:sp>
        <p:nvSpPr>
          <p:cNvPr id="33" name="TextBox 32"/>
          <p:cNvSpPr txBox="1"/>
          <p:nvPr/>
        </p:nvSpPr>
        <p:spPr>
          <a:xfrm>
            <a:off x="1752600" y="2362200"/>
            <a:ext cx="5105400" cy="400110"/>
          </a:xfrm>
          <a:prstGeom prst="rect">
            <a:avLst/>
          </a:prstGeom>
          <a:noFill/>
          <a:ln>
            <a:solidFill>
              <a:schemeClr val="bg1"/>
            </a:solidFill>
          </a:ln>
        </p:spPr>
        <p:txBody>
          <a:bodyPr wrap="square" rtlCol="0">
            <a:spAutoFit/>
          </a:bodyPr>
          <a:lstStyle/>
          <a:p>
            <a:pPr algn="ctr"/>
            <a:r>
              <a:rPr lang="en-US" sz="2000" dirty="0" smtClean="0">
                <a:solidFill>
                  <a:schemeClr val="accent1">
                    <a:lumMod val="50000"/>
                  </a:schemeClr>
                </a:solidFill>
                <a:latin typeface="Euphemia" pitchFamily="34" charset="0"/>
              </a:rPr>
              <a:t>sponsorship</a:t>
            </a:r>
            <a:endParaRPr lang="en-US" sz="2000" dirty="0">
              <a:solidFill>
                <a:schemeClr val="accent1">
                  <a:lumMod val="50000"/>
                </a:schemeClr>
              </a:solidFill>
              <a:latin typeface="Euphemia" pitchFamily="34" charset="0"/>
            </a:endParaRPr>
          </a:p>
        </p:txBody>
      </p:sp>
      <p:sp>
        <p:nvSpPr>
          <p:cNvPr id="26" name="TextBox 25"/>
          <p:cNvSpPr txBox="1"/>
          <p:nvPr/>
        </p:nvSpPr>
        <p:spPr>
          <a:xfrm>
            <a:off x="1752600" y="228600"/>
            <a:ext cx="5105400" cy="400110"/>
          </a:xfrm>
          <a:prstGeom prst="rect">
            <a:avLst/>
          </a:prstGeom>
          <a:noFill/>
          <a:ln>
            <a:solidFill>
              <a:schemeClr val="bg1"/>
            </a:solidFill>
          </a:ln>
        </p:spPr>
        <p:txBody>
          <a:bodyPr wrap="square" rtlCol="0">
            <a:spAutoFit/>
          </a:bodyPr>
          <a:lstStyle/>
          <a:p>
            <a:pPr algn="ctr"/>
            <a:r>
              <a:rPr lang="en-US" sz="2000" dirty="0" smtClean="0">
                <a:solidFill>
                  <a:schemeClr val="accent1">
                    <a:lumMod val="50000"/>
                  </a:schemeClr>
                </a:solidFill>
                <a:latin typeface="Euphemia" pitchFamily="34" charset="0"/>
              </a:rPr>
              <a:t>membership</a:t>
            </a:r>
            <a:endParaRPr lang="en-US" sz="2000" dirty="0">
              <a:solidFill>
                <a:schemeClr val="accent1">
                  <a:lumMod val="50000"/>
                </a:schemeClr>
              </a:solidFill>
              <a:latin typeface="Euphemi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FF656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32630</TotalTime>
  <Words>1431</Words>
  <Application>Microsoft Office PowerPoint</Application>
  <PresentationFormat>Custom</PresentationFormat>
  <Paragraphs>137</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Euphemia</vt:lpstr>
      <vt:lpstr>Lucida Sans Unicode</vt:lpstr>
      <vt:lpstr>Papyrus</vt:lpstr>
      <vt:lpstr>Tahoma</vt:lpstr>
      <vt:lpstr>Times New Roman</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Abbott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Abbott</dc:creator>
  <cp:lastModifiedBy>Katherine</cp:lastModifiedBy>
  <cp:revision>516</cp:revision>
  <dcterms:created xsi:type="dcterms:W3CDTF">2008-01-28T22:30:17Z</dcterms:created>
  <dcterms:modified xsi:type="dcterms:W3CDTF">2015-08-27T01:15:58Z</dcterms:modified>
</cp:coreProperties>
</file>